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97" r:id="rId5"/>
    <p:sldId id="296" r:id="rId6"/>
    <p:sldId id="266" r:id="rId7"/>
    <p:sldId id="259" r:id="rId8"/>
    <p:sldId id="260" r:id="rId9"/>
    <p:sldId id="261" r:id="rId10"/>
    <p:sldId id="262" r:id="rId11"/>
    <p:sldId id="263" r:id="rId12"/>
    <p:sldId id="302" r:id="rId13"/>
    <p:sldId id="264" r:id="rId14"/>
    <p:sldId id="265" r:id="rId15"/>
    <p:sldId id="267" r:id="rId16"/>
    <p:sldId id="268" r:id="rId17"/>
    <p:sldId id="269" r:id="rId18"/>
    <p:sldId id="270" r:id="rId19"/>
    <p:sldId id="271" r:id="rId20"/>
    <p:sldId id="294" r:id="rId21"/>
    <p:sldId id="295" r:id="rId22"/>
    <p:sldId id="272" r:id="rId23"/>
    <p:sldId id="298" r:id="rId24"/>
    <p:sldId id="301" r:id="rId25"/>
    <p:sldId id="299" r:id="rId26"/>
    <p:sldId id="300" r:id="rId27"/>
    <p:sldId id="273" r:id="rId28"/>
    <p:sldId id="275" r:id="rId29"/>
    <p:sldId id="276" r:id="rId30"/>
    <p:sldId id="277" r:id="rId31"/>
    <p:sldId id="279" r:id="rId32"/>
    <p:sldId id="280" r:id="rId33"/>
    <p:sldId id="285" r:id="rId34"/>
    <p:sldId id="284" r:id="rId35"/>
    <p:sldId id="281" r:id="rId36"/>
    <p:sldId id="282" r:id="rId37"/>
    <p:sldId id="283" r:id="rId38"/>
    <p:sldId id="313" r:id="rId39"/>
    <p:sldId id="286" r:id="rId40"/>
    <p:sldId id="287" r:id="rId41"/>
    <p:sldId id="288" r:id="rId42"/>
    <p:sldId id="289" r:id="rId43"/>
    <p:sldId id="303" r:id="rId44"/>
    <p:sldId id="304" r:id="rId45"/>
    <p:sldId id="305" r:id="rId46"/>
    <p:sldId id="307" r:id="rId47"/>
    <p:sldId id="290" r:id="rId48"/>
    <p:sldId id="308" r:id="rId49"/>
    <p:sldId id="306" r:id="rId50"/>
    <p:sldId id="309" r:id="rId51"/>
    <p:sldId id="310" r:id="rId52"/>
    <p:sldId id="311" r:id="rId53"/>
    <p:sldId id="292" r:id="rId54"/>
    <p:sldId id="312" r:id="rId55"/>
    <p:sldId id="293" r:id="rId5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4921AC-E7F5-426E-9AA1-DE5B67F5F7D6}" type="datetimeFigureOut">
              <a:rPr lang="pl-PL" smtClean="0"/>
              <a:pPr/>
              <a:t>2019-01-31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B1F184-181B-4FA4-A53D-F5CB1F47F71C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5400" b="1" i="1" dirty="0" smtClean="0">
                <a:solidFill>
                  <a:schemeClr val="tx1"/>
                </a:solidFill>
              </a:rPr>
              <a:t>Port Morski Rybacki </a:t>
            </a:r>
            <a:br>
              <a:rPr lang="pl-PL" sz="5400" b="1" i="1" dirty="0" smtClean="0">
                <a:solidFill>
                  <a:schemeClr val="tx1"/>
                </a:solidFill>
              </a:rPr>
            </a:br>
            <a:r>
              <a:rPr lang="pl-PL" sz="5400" b="1" i="1" dirty="0" smtClean="0">
                <a:solidFill>
                  <a:schemeClr val="tx1"/>
                </a:solidFill>
              </a:rPr>
              <a:t>to nie wyrok to szansa</a:t>
            </a:r>
            <a:endParaRPr lang="pl-PL" sz="5400" b="1" i="1" dirty="0">
              <a:solidFill>
                <a:schemeClr val="tx1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3400" y="4437112"/>
            <a:ext cx="7854696" cy="544024"/>
          </a:xfrm>
        </p:spPr>
        <p:txBody>
          <a:bodyPr>
            <a:normAutofit/>
          </a:bodyPr>
          <a:lstStyle/>
          <a:p>
            <a:r>
              <a:rPr lang="pl-PL" sz="2000" dirty="0" smtClean="0"/>
              <a:t>mgr inż. Marlena Smolarek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6640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Morski Port Rybacki w Stepnicy, jest własnością Gminy Stepnica, która jednocześnie jest podmiotem zarządzającym portem. </a:t>
            </a:r>
          </a:p>
          <a:p>
            <a:pPr>
              <a:buNone/>
            </a:pPr>
            <a:endParaRPr lang="pl-PL" sz="4000" dirty="0" smtClean="0">
              <a:cs typeface="Calibri" pitchFamily="34" charset="0"/>
            </a:endParaRPr>
          </a:p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Port został skomunalizowany </a:t>
            </a:r>
            <a:r>
              <a:rPr lang="pl-PL" sz="4000" b="1" dirty="0" smtClean="0">
                <a:cs typeface="Calibri" pitchFamily="34" charset="0"/>
              </a:rPr>
              <a:t>w 1991 r. </a:t>
            </a:r>
            <a:r>
              <a:rPr lang="pl-PL" sz="4000" dirty="0" smtClean="0">
                <a:cs typeface="Calibri" pitchFamily="34" charset="0"/>
              </a:rPr>
              <a:t>i był pierwszym skomunalizowanym portem              w Polsce.  </a:t>
            </a:r>
          </a:p>
          <a:p>
            <a:pPr>
              <a:buNone/>
            </a:pPr>
            <a:endParaRPr lang="pl-PL" sz="4000" dirty="0" smtClean="0">
              <a:cs typeface="Calibri" pitchFamily="34" charset="0"/>
            </a:endParaRPr>
          </a:p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W zakresie administracji morskiej port w Stepnicy podlega Urzędowi Morskiemu                  w Szczecinie. </a:t>
            </a:r>
          </a:p>
          <a:p>
            <a:pPr>
              <a:buNone/>
            </a:pPr>
            <a:endParaRPr lang="pl-PL" sz="4000" dirty="0" smtClean="0">
              <a:cs typeface="Calibri" pitchFamily="34" charset="0"/>
            </a:endParaRPr>
          </a:p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Łączna powierzchnia portu wynosi 8.410 m</a:t>
            </a:r>
            <a:r>
              <a:rPr lang="pl-PL" sz="4000" baseline="30000" dirty="0" smtClean="0">
                <a:cs typeface="Calibri" pitchFamily="34" charset="0"/>
              </a:rPr>
              <a:t>2</a:t>
            </a:r>
            <a:r>
              <a:rPr lang="pl-PL" sz="4000" dirty="0" smtClean="0">
                <a:cs typeface="Calibri" pitchFamily="34" charset="0"/>
              </a:rPr>
              <a:t>.</a:t>
            </a:r>
          </a:p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Port położony jest na wschodnim brzegu Zatoki Stepnickiej, części Roztoki Odrzańskiej, będącej Zatoką Zalewu Szczecińskiego. Port jest częścią miasta Stepnica.</a:t>
            </a:r>
          </a:p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W odległości ok. 18 km od portu znajduje się droga krajowa nr 3 i w odległości 3 km od drogi wojewódzkiej nr 111. </a:t>
            </a:r>
          </a:p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Odległość portu do toru wodnego Świnoujście –Szczecin wynosi ok. 3,5 </a:t>
            </a:r>
            <a:r>
              <a:rPr lang="pl-PL" sz="4000" dirty="0" err="1" smtClean="0">
                <a:cs typeface="Calibri" pitchFamily="34" charset="0"/>
              </a:rPr>
              <a:t>km</a:t>
            </a:r>
            <a:r>
              <a:rPr lang="pl-PL" sz="4000" dirty="0" smtClean="0">
                <a:cs typeface="Calibri" pitchFamily="34" charset="0"/>
              </a:rPr>
              <a:t>. </a:t>
            </a:r>
          </a:p>
          <a:p>
            <a:pPr>
              <a:buNone/>
            </a:pPr>
            <a:endParaRPr lang="pl-PL" sz="4000" dirty="0" smtClean="0">
              <a:cs typeface="Calibri" pitchFamily="34" charset="0"/>
            </a:endParaRPr>
          </a:p>
          <a:p>
            <a:pPr>
              <a:buNone/>
            </a:pPr>
            <a:r>
              <a:rPr lang="pl-PL" sz="4000" dirty="0" smtClean="0">
                <a:cs typeface="Calibri" pitchFamily="34" charset="0"/>
              </a:rPr>
              <a:t>Port w Stepnicy posiada bezpośrednie połączenia z portami w:</a:t>
            </a:r>
            <a:br>
              <a:rPr lang="pl-PL" sz="4000" dirty="0" smtClean="0">
                <a:cs typeface="Calibri" pitchFamily="34" charset="0"/>
              </a:rPr>
            </a:br>
            <a:r>
              <a:rPr lang="pl-PL" sz="4000" dirty="0" smtClean="0">
                <a:cs typeface="Calibri" pitchFamily="34" charset="0"/>
              </a:rPr>
              <a:t>a. Szczecinie (odległość 28 km),</a:t>
            </a:r>
            <a:br>
              <a:rPr lang="pl-PL" sz="4000" dirty="0" smtClean="0">
                <a:cs typeface="Calibri" pitchFamily="34" charset="0"/>
              </a:rPr>
            </a:br>
            <a:r>
              <a:rPr lang="pl-PL" sz="4000" dirty="0" smtClean="0">
                <a:cs typeface="Calibri" pitchFamily="34" charset="0"/>
              </a:rPr>
              <a:t>b. Świnoujściu (odległość 45 km),</a:t>
            </a:r>
            <a:br>
              <a:rPr lang="pl-PL" sz="4000" dirty="0" smtClean="0">
                <a:cs typeface="Calibri" pitchFamily="34" charset="0"/>
              </a:rPr>
            </a:br>
            <a:r>
              <a:rPr lang="pl-PL" sz="4000" dirty="0" smtClean="0">
                <a:cs typeface="Calibri" pitchFamily="34" charset="0"/>
              </a:rPr>
              <a:t>c. Trzebieży (odległość 8 km),</a:t>
            </a:r>
            <a:br>
              <a:rPr lang="pl-PL" sz="4000" dirty="0" smtClean="0">
                <a:cs typeface="Calibri" pitchFamily="34" charset="0"/>
              </a:rPr>
            </a:br>
            <a:r>
              <a:rPr lang="pl-PL" sz="4000" dirty="0" smtClean="0">
                <a:cs typeface="Calibri" pitchFamily="34" charset="0"/>
              </a:rPr>
              <a:t>d. Policach (odległość 7-9 km),</a:t>
            </a:r>
            <a:br>
              <a:rPr lang="pl-PL" sz="4000" dirty="0" smtClean="0">
                <a:cs typeface="Calibri" pitchFamily="34" charset="0"/>
              </a:rPr>
            </a:br>
            <a:r>
              <a:rPr lang="pl-PL" sz="4000" dirty="0" smtClean="0">
                <a:cs typeface="Calibri" pitchFamily="34" charset="0"/>
              </a:rPr>
              <a:t>e. Nowym Warpnie (odległość 33 km).</a:t>
            </a:r>
          </a:p>
          <a:p>
            <a:pPr>
              <a:buNone/>
            </a:pPr>
            <a:endParaRPr lang="pl-PL" sz="4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6640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sz="2800" dirty="0" smtClean="0">
                <a:cs typeface="Calibri" pitchFamily="34" charset="0"/>
              </a:rPr>
              <a:t>Zakres terytorialny portu od strony lądu wyznacza Rozporządzenie Ministra Infrastruktury z dnia 23.09.2011r. </a:t>
            </a:r>
            <a:r>
              <a:rPr lang="pl-PL" sz="2800" i="1" dirty="0" smtClean="0">
                <a:cs typeface="Calibri" pitchFamily="34" charset="0"/>
              </a:rPr>
              <a:t>w sprawie ustalenia granicy portu morskiego w Stepnicy od strony lądu</a:t>
            </a:r>
            <a:r>
              <a:rPr lang="pl-PL" sz="2800" dirty="0" smtClean="0">
                <a:cs typeface="Calibri" pitchFamily="34" charset="0"/>
              </a:rPr>
              <a:t> (</a:t>
            </a:r>
            <a:r>
              <a:rPr lang="pl-PL" sz="2800" dirty="0" err="1" smtClean="0">
                <a:cs typeface="Calibri" pitchFamily="34" charset="0"/>
              </a:rPr>
              <a:t>Dz.U</a:t>
            </a:r>
            <a:r>
              <a:rPr lang="pl-PL" sz="2800" dirty="0" smtClean="0">
                <a:cs typeface="Calibri" pitchFamily="34" charset="0"/>
              </a:rPr>
              <a:t>. z 2011 nr 216 poz. 1279). </a:t>
            </a:r>
          </a:p>
          <a:p>
            <a:pPr>
              <a:buNone/>
            </a:pPr>
            <a:r>
              <a:rPr lang="pl-PL" sz="2800" dirty="0" smtClean="0">
                <a:cs typeface="Calibri" pitchFamily="34" charset="0"/>
              </a:rPr>
              <a:t> </a:t>
            </a:r>
          </a:p>
          <a:p>
            <a:pPr>
              <a:buNone/>
            </a:pPr>
            <a:r>
              <a:rPr lang="pl-PL" sz="2800" dirty="0" smtClean="0">
                <a:cs typeface="Calibri" pitchFamily="34" charset="0"/>
              </a:rPr>
              <a:t>Od strony wody drogę do portu w Stepnicy wyznaczają:</a:t>
            </a:r>
          </a:p>
          <a:p>
            <a:pPr>
              <a:buNone/>
            </a:pPr>
            <a:r>
              <a:rPr lang="pl-PL" sz="2800" b="1" dirty="0" smtClean="0">
                <a:cs typeface="Calibri" pitchFamily="34" charset="0"/>
              </a:rPr>
              <a:t>a)   Podejście północne</a:t>
            </a:r>
            <a:r>
              <a:rPr lang="pl-PL" sz="2800" dirty="0" smtClean="0">
                <a:cs typeface="Calibri" pitchFamily="34" charset="0"/>
              </a:rPr>
              <a:t> – prowadzące od pławy „ST” znajdującej się na torze  wodnym Świnoujście – Szczecin do pary pław „ST – 1” i „ST – 2”.</a:t>
            </a:r>
          </a:p>
          <a:p>
            <a:pPr>
              <a:buNone/>
            </a:pPr>
            <a:r>
              <a:rPr lang="pl-PL" sz="2800" b="1" dirty="0" smtClean="0">
                <a:cs typeface="Calibri" pitchFamily="34" charset="0"/>
              </a:rPr>
              <a:t>b)   Podejście południowe</a:t>
            </a:r>
            <a:r>
              <a:rPr lang="pl-PL" sz="2800" dirty="0" smtClean="0">
                <a:cs typeface="Calibri" pitchFamily="34" charset="0"/>
              </a:rPr>
              <a:t> – prowadzące od stawy „24” znajdującej </a:t>
            </a:r>
            <a:br>
              <a:rPr lang="pl-PL" sz="2800" dirty="0" smtClean="0">
                <a:cs typeface="Calibri" pitchFamily="34" charset="0"/>
              </a:rPr>
            </a:br>
            <a:r>
              <a:rPr lang="pl-PL" sz="2800" dirty="0" smtClean="0">
                <a:cs typeface="Calibri" pitchFamily="34" charset="0"/>
              </a:rPr>
              <a:t>się na Zakręcie Mańkowskim toru wodnego Świnoujście – Szczecin. </a:t>
            </a:r>
          </a:p>
          <a:p>
            <a:pPr>
              <a:buNone/>
            </a:pPr>
            <a:r>
              <a:rPr lang="pl-PL" sz="2800" b="1" dirty="0" smtClean="0">
                <a:cs typeface="Calibri" pitchFamily="34" charset="0"/>
              </a:rPr>
              <a:t>c) Obrotnica</a:t>
            </a:r>
            <a:r>
              <a:rPr lang="pl-PL" sz="2800" dirty="0" smtClean="0">
                <a:cs typeface="Calibri" pitchFamily="34" charset="0"/>
              </a:rPr>
              <a:t> o średnicy 130 m i głębokości ok. 3,5 – 4,0 m znajdująca </a:t>
            </a:r>
            <a:br>
              <a:rPr lang="pl-PL" sz="2800" dirty="0" smtClean="0">
                <a:cs typeface="Calibri" pitchFamily="34" charset="0"/>
              </a:rPr>
            </a:br>
            <a:r>
              <a:rPr lang="pl-PL" sz="2800" dirty="0" smtClean="0">
                <a:cs typeface="Calibri" pitchFamily="34" charset="0"/>
              </a:rPr>
              <a:t>się w odległości 140 m od głowic wejściowych portu. Oznakowana jest pławami kardynalnymi: północną i południową, zdejmowanymi na zimę.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Morski Port Rybacki w Stepnicy</a:t>
            </a:r>
            <a:endParaRPr lang="pl-PL" dirty="0"/>
          </a:p>
        </p:txBody>
      </p:sp>
      <p:pic>
        <p:nvPicPr>
          <p:cNvPr id="4" name="Symbol zastępczy zawartości 3" descr="Stepnica-z-lotu-ptaka po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058" y="1935163"/>
            <a:ext cx="6573884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Morski Port Rybacki w Stepnicy</a:t>
            </a:r>
            <a:endParaRPr lang="pl-PL" dirty="0"/>
          </a:p>
        </p:txBody>
      </p:sp>
      <p:pic>
        <p:nvPicPr>
          <p:cNvPr id="4" name="Symbol zastępczy zawartości 3" descr="stepnica z lotu pta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0278" y="1935163"/>
            <a:ext cx="7803444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02105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5400" dirty="0" smtClean="0"/>
              <a:t>Nazwa </a:t>
            </a:r>
            <a:r>
              <a:rPr lang="pl-PL" sz="5400" b="1" u="sng" dirty="0" smtClean="0"/>
              <a:t>Morski Port Rybacki </a:t>
            </a:r>
            <a:r>
              <a:rPr lang="pl-PL" sz="5400" dirty="0" smtClean="0"/>
              <a:t>wskazuje bezpośrednio na jego podstawową funkcję, jednak      w przypadku Stepnicy jest zupełnie inaczej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W granicach morskiego portu Stepnica wyodrębnić można dwa rejony funkcjonalne: </a:t>
            </a:r>
          </a:p>
          <a:p>
            <a:pPr>
              <a:buNone/>
            </a:pPr>
            <a:r>
              <a:rPr lang="pl-PL" b="1" dirty="0" smtClean="0"/>
              <a:t>Basen Rybacki</a:t>
            </a:r>
            <a:r>
              <a:rPr lang="pl-PL" dirty="0" smtClean="0"/>
              <a:t>, gdzie znajdują się miejsca postojowe dla łodzi rybackich i kilku jachtów, oraz  przystań żeglarska, która może obsługiwać jednocześnie około 40 jednostek sportowo-żeglarskich.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Basen Rybacki</a:t>
            </a:r>
            <a:endParaRPr lang="pl-PL" b="1" dirty="0"/>
          </a:p>
        </p:txBody>
      </p:sp>
      <p:pic>
        <p:nvPicPr>
          <p:cNvPr id="4" name="Symbol zastępczy zawartości 3" descr="Stepnica_port_rybacki od wod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920" y="2183733"/>
            <a:ext cx="5852160" cy="38922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pl-PL" sz="3200" b="1" dirty="0" smtClean="0"/>
              <a:t>Basen Kolejowy/Przeładunkowy</a:t>
            </a:r>
            <a:r>
              <a:rPr lang="pl-PL" sz="3200" dirty="0" smtClean="0"/>
              <a:t>, gdzie odbywają się przeładunki ładunków masowych i drobnicowych</a:t>
            </a:r>
          </a:p>
          <a:p>
            <a:pPr>
              <a:buNone/>
            </a:pPr>
            <a:r>
              <a:rPr lang="pl-PL" sz="3200" dirty="0" smtClean="0"/>
              <a:t>Część przeładunkową portu w Stepnicy stanowi Basen Kolejowy/Przeładunkowy. Na </a:t>
            </a:r>
            <a:r>
              <a:rPr lang="pl-PL" sz="3200" b="1" dirty="0" smtClean="0"/>
              <a:t>Nabrzeżu Południowym oraz Północnym</a:t>
            </a:r>
            <a:r>
              <a:rPr lang="pl-PL" sz="3200" dirty="0" smtClean="0"/>
              <a:t> w Basenie Kolejowym odbywają się operacje przeładunku ładunków </a:t>
            </a:r>
            <a:r>
              <a:rPr lang="pl-PL" sz="3200" b="1" u="sng" dirty="0" smtClean="0"/>
              <a:t>sypkich</a:t>
            </a:r>
            <a:r>
              <a:rPr lang="pl-PL" sz="3200" dirty="0" smtClean="0"/>
              <a:t>, takich jak ziarna, kruszywo oraz nawozy. Nabrzeże wyposażone jest w samojezdne dźwigi do przeładunku ładunków  </a:t>
            </a:r>
            <a:r>
              <a:rPr lang="pl-PL" sz="3200" b="1" u="sng" dirty="0" smtClean="0"/>
              <a:t>drobnicowych  i wielkogabarytowych </a:t>
            </a:r>
            <a:r>
              <a:rPr lang="pl-PL" sz="3200" dirty="0" smtClean="0"/>
              <a:t>oraz</a:t>
            </a:r>
            <a:r>
              <a:rPr lang="pl-PL" sz="3200" b="1" u="sng" dirty="0" smtClean="0"/>
              <a:t> </a:t>
            </a:r>
            <a:r>
              <a:rPr lang="pl-PL" sz="3200" dirty="0" smtClean="0"/>
              <a:t>transporter do przeładunku ładunków sypkich. </a:t>
            </a:r>
          </a:p>
          <a:p>
            <a:pPr>
              <a:buNone/>
            </a:pPr>
            <a:r>
              <a:rPr lang="pl-PL" sz="3200" dirty="0" smtClean="0"/>
              <a:t>Dzięki nowemu oświetleniu portu, przeładunki odbywają się całodobowo. </a:t>
            </a:r>
          </a:p>
          <a:p>
            <a:pPr>
              <a:buNone/>
            </a:pPr>
            <a:r>
              <a:rPr lang="pl-PL" sz="3200" dirty="0" smtClean="0"/>
              <a:t>Wielkość magazynowa nabrzeża to magazyn  typu elewator – płaski o pojemności </a:t>
            </a:r>
            <a:r>
              <a:rPr lang="pl-PL" sz="3200" b="1" dirty="0" smtClean="0"/>
              <a:t>17 tys. ton</a:t>
            </a:r>
            <a:r>
              <a:rPr lang="pl-PL" sz="3200" dirty="0" smtClean="0"/>
              <a:t>, a także otwarte pola magazynowe o powierzchni </a:t>
            </a:r>
            <a:r>
              <a:rPr lang="pl-PL" sz="3200" b="1" dirty="0" smtClean="0"/>
              <a:t>6500 m</a:t>
            </a:r>
            <a:r>
              <a:rPr lang="pl-PL" sz="3200" b="1" baseline="30000" dirty="0" smtClean="0"/>
              <a:t>2</a:t>
            </a:r>
            <a:r>
              <a:rPr lang="pl-PL" sz="3200" dirty="0" smtClean="0"/>
              <a:t>. </a:t>
            </a:r>
          </a:p>
          <a:p>
            <a:pPr>
              <a:buNone/>
            </a:pPr>
            <a:r>
              <a:rPr lang="pl-PL" sz="3200" dirty="0" smtClean="0"/>
              <a:t>W porcie poza przeładunkami można prowadzić również żeglugę pasażerską. </a:t>
            </a:r>
          </a:p>
          <a:p>
            <a:pPr>
              <a:buNone/>
            </a:pPr>
            <a:r>
              <a:rPr lang="pl-PL" sz="3200" dirty="0" smtClean="0"/>
              <a:t>Na Nabrzeżu </a:t>
            </a:r>
            <a:r>
              <a:rPr lang="pl-PL" sz="3200" b="1" dirty="0" smtClean="0"/>
              <a:t>Północnym </a:t>
            </a:r>
            <a:r>
              <a:rPr lang="pl-PL" sz="3200" dirty="0" smtClean="0"/>
              <a:t>znajdują się kontenery biurowo-socjalne oraz Bosmanat Urzędu Morskiego w Szczecinie. </a:t>
            </a:r>
          </a:p>
          <a:p>
            <a:pPr>
              <a:buNone/>
            </a:pPr>
            <a:r>
              <a:rPr lang="pl-PL" sz="3200" dirty="0" smtClean="0"/>
              <a:t>Na Nabrzeżu </a:t>
            </a:r>
            <a:r>
              <a:rPr lang="pl-PL" sz="3200" b="1" dirty="0" smtClean="0"/>
              <a:t>Czołowym</a:t>
            </a:r>
            <a:r>
              <a:rPr lang="pl-PL" sz="3200" dirty="0" smtClean="0"/>
              <a:t> znajduje się stanowisko do przeładunków typu </a:t>
            </a:r>
            <a:r>
              <a:rPr lang="pl-PL" sz="3200" b="1" dirty="0" err="1" smtClean="0"/>
              <a:t>ro-ro</a:t>
            </a:r>
            <a:r>
              <a:rPr lang="pl-PL" sz="3200" dirty="0" smtClean="0"/>
              <a:t> oraz stacja paliw do tankowania jednostek sportowo-żeglarskich.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+mn-lt"/>
              </a:rPr>
              <a:t>Basen Kolejowy/Przeładunkowy</a:t>
            </a:r>
            <a:endParaRPr lang="pl-PL" dirty="0">
              <a:latin typeface="+mn-lt"/>
            </a:endParaRPr>
          </a:p>
        </p:txBody>
      </p:sp>
      <p:pic>
        <p:nvPicPr>
          <p:cNvPr id="4" name="Symbol zastępczy zawartości 3" descr="wiktoriapor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916832"/>
            <a:ext cx="6683349" cy="39313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305800" cy="3672408"/>
          </a:xfrm>
        </p:spPr>
        <p:txBody>
          <a:bodyPr>
            <a:normAutofit/>
          </a:bodyPr>
          <a:lstStyle/>
          <a:p>
            <a:pPr algn="ctr"/>
            <a:r>
              <a:rPr lang="pl-PL" dirty="0" smtClean="0">
                <a:latin typeface="+mn-lt"/>
              </a:rPr>
              <a:t>Port ten funkcjonuje </a:t>
            </a:r>
            <a:br>
              <a:rPr lang="pl-PL" dirty="0" smtClean="0">
                <a:latin typeface="+mn-lt"/>
              </a:rPr>
            </a:br>
            <a:r>
              <a:rPr lang="pl-PL" b="1" u="sng" dirty="0" smtClean="0">
                <a:latin typeface="+mn-lt"/>
              </a:rPr>
              <a:t>bez Zarządu</a:t>
            </a:r>
            <a:r>
              <a:rPr lang="pl-PL" u="sng" dirty="0" smtClean="0">
                <a:latin typeface="+mn-lt"/>
              </a:rPr>
              <a:t> </a:t>
            </a:r>
            <a:br>
              <a:rPr lang="pl-PL" u="sng" dirty="0" smtClean="0">
                <a:latin typeface="+mn-lt"/>
              </a:rPr>
            </a:br>
            <a:r>
              <a:rPr lang="pl-PL" dirty="0" smtClean="0">
                <a:latin typeface="+mn-lt"/>
              </a:rPr>
              <a:t>i na pytanie czy jest to możliwe? </a:t>
            </a:r>
            <a:endParaRPr lang="pl-PL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305800" cy="2952328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Zdecydowanie odpowiadamy</a:t>
            </a:r>
            <a:br>
              <a:rPr lang="pl-PL" dirty="0" smtClean="0"/>
            </a:br>
            <a:r>
              <a:rPr lang="pl-PL" dirty="0" smtClean="0"/>
              <a:t> </a:t>
            </a:r>
            <a:r>
              <a:rPr lang="pl-PL" b="1" u="sng" dirty="0" smtClean="0"/>
              <a:t>TAK!!!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00776"/>
          </a:xfrm>
        </p:spPr>
        <p:txBody>
          <a:bodyPr>
            <a:noAutofit/>
          </a:bodyPr>
          <a:lstStyle/>
          <a:p>
            <a:r>
              <a:rPr lang="pl-PL" sz="2800" dirty="0" smtClean="0"/>
              <a:t>Zarządzającym portem w Stepnicy jest Gmina Stepnica, nie powołano osobnego zarządu, w związku z tym zarządzanie portem: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jest płynne, 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nie występują kolizje na styku zarząd portu i Gmina.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l-PL" dirty="0" smtClean="0">
                <a:cs typeface="Calibri" pitchFamily="34" charset="0"/>
              </a:rPr>
              <a:t>Problemem staje się jednak zarządzanie wodami morskimi przez Urząd Morski  w Szczecinie. </a:t>
            </a:r>
          </a:p>
          <a:p>
            <a:pPr algn="just">
              <a:buNone/>
            </a:pPr>
            <a:r>
              <a:rPr lang="pl-PL" dirty="0" smtClean="0">
                <a:cs typeface="Calibri" pitchFamily="34" charset="0"/>
              </a:rPr>
              <a:t>W tym przypadku sprawą konfliktową od wielu lat jest pogłębienie toru </a:t>
            </a:r>
            <a:r>
              <a:rPr lang="pl-PL" dirty="0" err="1" smtClean="0">
                <a:cs typeface="Calibri" pitchFamily="34" charset="0"/>
              </a:rPr>
              <a:t>podejściowego</a:t>
            </a:r>
            <a:r>
              <a:rPr lang="pl-PL" dirty="0" smtClean="0">
                <a:cs typeface="Calibri" pitchFamily="34" charset="0"/>
              </a:rPr>
              <a:t> do portu w Stepnicy do </a:t>
            </a:r>
            <a:r>
              <a:rPr lang="pl-PL" b="1" dirty="0" smtClean="0">
                <a:cs typeface="Calibri" pitchFamily="34" charset="0"/>
              </a:rPr>
              <a:t>4,5m</a:t>
            </a:r>
            <a:r>
              <a:rPr lang="pl-PL" dirty="0" smtClean="0">
                <a:cs typeface="Calibri" pitchFamily="34" charset="0"/>
              </a:rPr>
              <a:t>, które leży w kompetencji Urzędu Morskiego w Szczecinie. 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 smtClean="0"/>
              <a:t>Głębokość toru </a:t>
            </a:r>
            <a:r>
              <a:rPr lang="pl-PL" sz="3200" dirty="0" err="1" smtClean="0"/>
              <a:t>podejściowego</a:t>
            </a:r>
            <a:r>
              <a:rPr lang="pl-PL" sz="3200" dirty="0" smtClean="0"/>
              <a:t> miała bezpośredni wpływa na przeładunki, a co za tym idzie rozwój portu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przeładunki w roku 2016, 2017 i 2018 w stosunku do roku 2015 spadły, </a:t>
            </a:r>
          </a:p>
          <a:p>
            <a:r>
              <a:rPr lang="pl-PL" dirty="0" smtClean="0"/>
              <a:t>w roku 2015 wynosiły 33,343 tys., </a:t>
            </a:r>
          </a:p>
          <a:p>
            <a:r>
              <a:rPr lang="pl-PL" dirty="0" smtClean="0"/>
              <a:t>w roku 2016 wynosiły 22,740 ty. ton, </a:t>
            </a:r>
          </a:p>
          <a:p>
            <a:r>
              <a:rPr lang="pl-PL" dirty="0" smtClean="0"/>
              <a:t>w roku2017 roku wynosiły 31,413 tys. ton,</a:t>
            </a:r>
          </a:p>
          <a:p>
            <a:pPr algn="ctr">
              <a:buNone/>
            </a:pPr>
            <a:r>
              <a:rPr lang="pl-PL" b="1" dirty="0" smtClean="0"/>
              <a:t>jednak z uwagi na brak możliwości transportu ładunków statkami, z uwagi na ich zanurzenie (zamiast barkami)</a:t>
            </a:r>
          </a:p>
          <a:p>
            <a:pPr algn="ctr">
              <a:buNone/>
            </a:pPr>
            <a:r>
              <a:rPr lang="pl-PL" b="1" dirty="0" smtClean="0"/>
              <a:t>Przeładunki w roku 2018 wyniosły zaledwie </a:t>
            </a:r>
          </a:p>
          <a:p>
            <a:pPr algn="ctr">
              <a:buNone/>
            </a:pPr>
            <a:r>
              <a:rPr lang="pl-PL" b="1" dirty="0" smtClean="0"/>
              <a:t>16,426 tys. ton.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3200" dirty="0" smtClean="0"/>
              <a:t>Jednak dla naszego Portu pojawiła się </a:t>
            </a:r>
          </a:p>
          <a:p>
            <a:pPr algn="ctr">
              <a:buNone/>
            </a:pPr>
            <a:r>
              <a:rPr lang="pl-PL" sz="3200" b="1" dirty="0" smtClean="0"/>
              <a:t>SZANSA</a:t>
            </a:r>
            <a:r>
              <a:rPr lang="pl-PL" sz="3200" dirty="0" smtClean="0"/>
              <a:t> na rozwój.</a:t>
            </a:r>
          </a:p>
          <a:p>
            <a:pPr algn="ctr">
              <a:buNone/>
            </a:pPr>
            <a:endParaRPr lang="pl-PL" sz="3200" dirty="0" smtClean="0"/>
          </a:p>
          <a:p>
            <a:pPr algn="ctr">
              <a:buNone/>
            </a:pPr>
            <a:r>
              <a:rPr lang="pl-PL" sz="3200" dirty="0" smtClean="0"/>
              <a:t>Wieloletnia determinacja w dążeniu do pogłębienia toru </a:t>
            </a:r>
            <a:r>
              <a:rPr lang="pl-PL" sz="3200" dirty="0" err="1" smtClean="0"/>
              <a:t>podejściowego</a:t>
            </a:r>
            <a:r>
              <a:rPr lang="pl-PL" sz="3200" dirty="0" smtClean="0"/>
              <a:t> do Stepnicy zaowocowała we wrześniu ubiegłego roku.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l-PL" sz="2800" dirty="0" smtClean="0"/>
              <a:t>Dzięki przekazanym przez</a:t>
            </a:r>
            <a:r>
              <a:rPr lang="pl-PL" sz="2800" b="1" dirty="0" smtClean="0"/>
              <a:t> Ministra Gospodarki Morskiej i Żeglugi Śródlądowej </a:t>
            </a:r>
            <a:r>
              <a:rPr lang="pl-PL" sz="2800" dirty="0" smtClean="0"/>
              <a:t>środkom finansowym oraz środkom Unii Europejskiej</a:t>
            </a:r>
            <a:r>
              <a:rPr lang="pl-PL" sz="2800" b="1" dirty="0" smtClean="0"/>
              <a:t>, </a:t>
            </a:r>
          </a:p>
          <a:p>
            <a:pPr algn="ctr">
              <a:buNone/>
            </a:pPr>
            <a:r>
              <a:rPr lang="pl-PL" sz="2800" b="1" dirty="0" smtClean="0"/>
              <a:t>Dyrektor  </a:t>
            </a:r>
            <a:r>
              <a:rPr lang="pl-PL" sz="2800" b="1" dirty="0" err="1" smtClean="0"/>
              <a:t>Urządu</a:t>
            </a:r>
            <a:r>
              <a:rPr lang="pl-PL" sz="2800" b="1" dirty="0" smtClean="0"/>
              <a:t> Morskiego w Szczecinie </a:t>
            </a:r>
            <a:r>
              <a:rPr lang="pl-PL" sz="2800" dirty="0" smtClean="0"/>
              <a:t>podpisał w ubiegłym roku umowę z wykonawcą robót budowlanych i pogłębiarskich,</a:t>
            </a:r>
            <a:r>
              <a:rPr lang="pl-PL" sz="2800" b="1" dirty="0" smtClean="0"/>
              <a:t> </a:t>
            </a:r>
          </a:p>
          <a:p>
            <a:pPr algn="ctr">
              <a:buNone/>
            </a:pPr>
            <a:r>
              <a:rPr lang="pl-PL" sz="2800" b="1" dirty="0" smtClean="0"/>
              <a:t>na zaprojektowanie i wykonanie robót budowlanych i pogłębiarskich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3200" dirty="0" smtClean="0"/>
              <a:t>Inwestycja będzie polegała na przebudowie toru </a:t>
            </a:r>
            <a:r>
              <a:rPr lang="pl-PL" sz="3200" dirty="0" err="1" smtClean="0"/>
              <a:t>podejściowego</a:t>
            </a:r>
            <a:r>
              <a:rPr lang="pl-PL" sz="3200" dirty="0" smtClean="0"/>
              <a:t> do portu w Stepnicy wraz z obrotnicą, w związku ze zwiększeniem ich głębokości do </a:t>
            </a:r>
            <a:r>
              <a:rPr lang="pl-PL" sz="3200" b="1" dirty="0" smtClean="0"/>
              <a:t>4,5 metra.</a:t>
            </a:r>
            <a:r>
              <a:rPr lang="pl-PL" sz="3200" dirty="0" smtClean="0"/>
              <a:t> </a:t>
            </a:r>
          </a:p>
          <a:p>
            <a:pPr algn="ctr">
              <a:buNone/>
            </a:pPr>
            <a:r>
              <a:rPr lang="pl-PL" sz="3200" dirty="0" smtClean="0"/>
              <a:t>Przedsięwzięcie powinno zostać zrealizowane do końca </a:t>
            </a:r>
          </a:p>
          <a:p>
            <a:pPr algn="ctr">
              <a:buNone/>
            </a:pPr>
            <a:r>
              <a:rPr lang="pl-PL" sz="4800" b="1" dirty="0" smtClean="0"/>
              <a:t>2019 r.</a:t>
            </a:r>
          </a:p>
          <a:p>
            <a:pPr algn="ctr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sz="3600" b="1" dirty="0" smtClean="0"/>
              <a:t>Rozwój</a:t>
            </a:r>
            <a:r>
              <a:rPr lang="pl-PL" sz="3600" dirty="0" smtClean="0"/>
              <a:t> </a:t>
            </a:r>
          </a:p>
          <a:p>
            <a:pPr algn="ctr">
              <a:buNone/>
            </a:pPr>
            <a:r>
              <a:rPr lang="pl-PL" sz="3600" dirty="0" smtClean="0"/>
              <a:t>naszego portu, to nie tylko pogłębienie toru </a:t>
            </a:r>
            <a:r>
              <a:rPr lang="pl-PL" sz="3600" dirty="0" err="1" smtClean="0"/>
              <a:t>podejściowego</a:t>
            </a:r>
            <a:r>
              <a:rPr lang="pl-PL" sz="3600" dirty="0" smtClean="0"/>
              <a:t>, </a:t>
            </a:r>
          </a:p>
          <a:p>
            <a:pPr algn="ctr">
              <a:buNone/>
            </a:pPr>
            <a:r>
              <a:rPr lang="pl-PL" sz="3600" b="1" dirty="0" smtClean="0"/>
              <a:t>rozwój </a:t>
            </a:r>
          </a:p>
          <a:p>
            <a:pPr algn="ctr">
              <a:buNone/>
            </a:pPr>
            <a:r>
              <a:rPr lang="pl-PL" sz="3600" dirty="0" smtClean="0"/>
              <a:t>Portu w Stepnicy to również środki finansowe zarówno krajowe jak i pochodzące z Unii Europejskiej,       oraz strategia rozwoju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700" dirty="0" smtClean="0"/>
              <a:t>W „Strategii Rozwoju Portu Morskiego w Stepnicy” ujęte zostały cele strategiczne i narzędzia jej realizacji. Między innymi: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pl-PL" dirty="0" smtClean="0"/>
              <a:t>zwiększenie przeładunków w porcie Stepnica do 300 tys. ton rocznie,</a:t>
            </a:r>
          </a:p>
          <a:p>
            <a:pPr lvl="0"/>
            <a:r>
              <a:rPr lang="pl-PL" dirty="0" smtClean="0"/>
              <a:t>poprawa konkurencyjności portu w Stepnicy w stosunku do małych portu na terenie kraju jak i za granicą,</a:t>
            </a:r>
          </a:p>
          <a:p>
            <a:pPr lvl="0"/>
            <a:r>
              <a:rPr lang="pl-PL" dirty="0" smtClean="0"/>
              <a:t>wspieranie dotychczasowych inwestorów prywatnych zainteresowanych dzierżawą portu i inwestowaniem w zaplecze magazynowe,</a:t>
            </a:r>
          </a:p>
          <a:p>
            <a:pPr lvl="0"/>
            <a:r>
              <a:rPr lang="pl-PL" dirty="0" smtClean="0"/>
              <a:t>zdobycie kolejnych potencjalnych armatorów i przedsiębiorców zainteresowanych prowadzeniem działalności na terenie portu w Stepnicy,</a:t>
            </a:r>
          </a:p>
          <a:p>
            <a:pPr lvl="0"/>
            <a:r>
              <a:rPr lang="pl-PL" dirty="0" smtClean="0"/>
              <a:t>tworzenie nowych miejsc pracy związanych bezpośrednio z działalnością portu jak  i zaplecza gastronomicznego, hotelowego i handlowego,</a:t>
            </a:r>
          </a:p>
          <a:p>
            <a:pPr lvl="0"/>
            <a:r>
              <a:rPr lang="pl-PL" dirty="0" smtClean="0"/>
              <a:t>stworzenie warunków rozwoju usług dystrybucyjno-logistycznych,</a:t>
            </a:r>
          </a:p>
          <a:p>
            <a:pPr lvl="0"/>
            <a:r>
              <a:rPr lang="pl-PL" dirty="0" smtClean="0"/>
              <a:t>poprawa bezpieczeństwa poprzez wybudowanie falochronu osłonowego Basenu Rybackiego,</a:t>
            </a:r>
          </a:p>
          <a:p>
            <a:pPr lvl="0"/>
            <a:r>
              <a:rPr lang="pl-PL" dirty="0" smtClean="0"/>
              <a:t>uzyskanie środków finansowych na budowę falochronu osłonowego Basenu Rybackiego,</a:t>
            </a:r>
          </a:p>
          <a:p>
            <a:pPr lvl="0"/>
            <a:r>
              <a:rPr lang="pl-PL" dirty="0" smtClean="0"/>
              <a:t>rozwój transportu intermodalnego w regionie,</a:t>
            </a:r>
          </a:p>
          <a:p>
            <a:pPr lvl="0"/>
            <a:r>
              <a:rPr lang="pl-PL" dirty="0" smtClean="0"/>
              <a:t>wykorzystanie możliwości przeładunków w relacji </a:t>
            </a:r>
            <a:r>
              <a:rPr lang="pl-PL" dirty="0" err="1" smtClean="0"/>
              <a:t>ro-ro</a:t>
            </a:r>
            <a:r>
              <a:rPr lang="pl-PL" dirty="0" smtClean="0"/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pl-PL" dirty="0" smtClean="0"/>
              <a:t>kontynuowanie promocji portu,</a:t>
            </a:r>
          </a:p>
          <a:p>
            <a:pPr lvl="0"/>
            <a:r>
              <a:rPr lang="pl-PL" dirty="0" smtClean="0"/>
              <a:t>przystąpienie do Stowarzyszenia działającego na rzecz małych portów,</a:t>
            </a:r>
          </a:p>
          <a:p>
            <a:pPr lvl="0"/>
            <a:r>
              <a:rPr lang="pl-PL" dirty="0" smtClean="0"/>
              <a:t>utrzymanie parametrów technicznych i stanu infrastruktury w Basenie Kolejowym i Rybackim,</a:t>
            </a:r>
          </a:p>
          <a:p>
            <a:pPr lvl="0"/>
            <a:r>
              <a:rPr lang="pl-PL" dirty="0" smtClean="0"/>
              <a:t>zwiększenie intensywności współpracy z przedsiębiorcami prowadzącymi działalność w Goleniowskim Parku Przemysłowym,</a:t>
            </a:r>
          </a:p>
          <a:p>
            <a:pPr lvl="0"/>
            <a:r>
              <a:rPr lang="pl-PL" dirty="0" smtClean="0"/>
              <a:t>dostosowanie oferty usługowej portu do zmieniających się warunków (wymogów) krajowych i zagranicznych,</a:t>
            </a:r>
          </a:p>
          <a:p>
            <a:pPr lvl="0"/>
            <a:r>
              <a:rPr lang="pl-PL" dirty="0" smtClean="0"/>
              <a:t>rozwój żeglugi pasażerskiej i turystycznej pomiędzy Szczecinem a Stepnicą,</a:t>
            </a:r>
          </a:p>
          <a:p>
            <a:pPr lvl="0"/>
            <a:r>
              <a:rPr lang="pl-PL" dirty="0" smtClean="0"/>
              <a:t>podstawowym jednak celem determinującym pozostałe jest pogłębienie przez Urząd Morski w Szczecinie toru </a:t>
            </a:r>
            <a:r>
              <a:rPr lang="pl-PL" dirty="0" err="1" smtClean="0"/>
              <a:t>podejściowego</a:t>
            </a:r>
            <a:r>
              <a:rPr lang="pl-PL" dirty="0" smtClean="0"/>
              <a:t> do portu w Stepnicy do głębokości 4,5 m oraz wybudowanie falochronu osłonowego,</a:t>
            </a:r>
          </a:p>
          <a:p>
            <a:pPr lvl="0"/>
            <a:r>
              <a:rPr lang="pl-PL" dirty="0" smtClean="0"/>
              <a:t>nawiązanie współpracy z Zakładami Chemicznymi Police w zakresie przeładunków wytwarzanych w tych zakładach nawozów,</a:t>
            </a:r>
          </a:p>
          <a:p>
            <a:pPr lvl="0"/>
            <a:r>
              <a:rPr lang="pl-PL" dirty="0" smtClean="0"/>
              <a:t>zapewnienie w Basenie Rybackim optymalnych warunków pracy rybakom,</a:t>
            </a:r>
          </a:p>
          <a:p>
            <a:pPr lvl="0"/>
            <a:r>
              <a:rPr lang="pl-PL" dirty="0" smtClean="0"/>
              <a:t>uzyskanie dochodu z dzierżawy basenów portowych przeznaczać na dalsze prace remontowe i modernizacyjne w porcie.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sz="3600" dirty="0" smtClean="0"/>
              <a:t>Jeśli mówimy o środkach finansowych, są to środki, które pozwoliły na przeprowadzenie szeregu inwestycji zarówno w zakresie </a:t>
            </a:r>
          </a:p>
          <a:p>
            <a:pPr algn="ctr">
              <a:buNone/>
            </a:pPr>
            <a:r>
              <a:rPr lang="pl-PL" sz="3600" b="1" dirty="0" smtClean="0"/>
              <a:t>infrastruktury portowej</a:t>
            </a:r>
            <a:r>
              <a:rPr lang="pl-PL" sz="3600" dirty="0" smtClean="0"/>
              <a:t> </a:t>
            </a:r>
          </a:p>
          <a:p>
            <a:pPr algn="ctr">
              <a:buNone/>
            </a:pPr>
            <a:r>
              <a:rPr lang="pl-PL" sz="3600" dirty="0" smtClean="0"/>
              <a:t>jak i w zakresie </a:t>
            </a:r>
          </a:p>
          <a:p>
            <a:pPr algn="ctr">
              <a:buNone/>
            </a:pPr>
            <a:r>
              <a:rPr lang="pl-PL" sz="3600" b="1" dirty="0" smtClean="0"/>
              <a:t>inwestycji alternatywnych dla rybołówstwa</a:t>
            </a:r>
            <a:endParaRPr lang="pl-PL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dirty="0" smtClean="0"/>
              <a:t>Gmina Stepnica na rozwój infrastruktury portowej korzystała głównie ze środków:  </a:t>
            </a:r>
          </a:p>
          <a:p>
            <a:pPr>
              <a:buNone/>
            </a:pPr>
            <a:r>
              <a:rPr lang="pl-PL" dirty="0" smtClean="0"/>
              <a:t>a) Sektorowego Programu Operacyjnego „Rybołówstwo i przetwórstwo ryb 2004-2006”,</a:t>
            </a:r>
          </a:p>
          <a:p>
            <a:pPr>
              <a:buNone/>
            </a:pPr>
            <a:r>
              <a:rPr lang="pl-PL" dirty="0" smtClean="0"/>
              <a:t>b) Regionalnego Programu Operacyjnego WZ 2007-2013,</a:t>
            </a:r>
          </a:p>
          <a:p>
            <a:pPr>
              <a:buNone/>
            </a:pPr>
            <a:r>
              <a:rPr lang="pl-PL" dirty="0" smtClean="0"/>
              <a:t>c) Regionalnego Programu Operacyjnego WZ 2014-2020,</a:t>
            </a:r>
          </a:p>
          <a:p>
            <a:pPr>
              <a:buNone/>
            </a:pPr>
            <a:r>
              <a:rPr lang="pl-PL" dirty="0" smtClean="0"/>
              <a:t>d) </a:t>
            </a:r>
            <a:r>
              <a:rPr lang="pl-PL" dirty="0" smtClean="0"/>
              <a:t>Programu Operacyjnego </a:t>
            </a:r>
            <a:r>
              <a:rPr lang="pl-PL" dirty="0" smtClean="0"/>
              <a:t>Zrównoważony rozwój sektora rybołówstwa i nadbrzeżnych obszarów rybackich 2007-2013  (PO RYBY 2007-2013),</a:t>
            </a:r>
          </a:p>
          <a:p>
            <a:pPr>
              <a:buNone/>
            </a:pPr>
            <a:r>
              <a:rPr lang="pl-PL" dirty="0" smtClean="0"/>
              <a:t>e) </a:t>
            </a:r>
            <a:r>
              <a:rPr lang="pl-PL" dirty="0" smtClean="0"/>
              <a:t>Narodowego Programu </a:t>
            </a:r>
            <a:r>
              <a:rPr lang="pl-PL" dirty="0" smtClean="0"/>
              <a:t>Przebudowy Dróg Lokalnych,</a:t>
            </a:r>
          </a:p>
          <a:p>
            <a:pPr>
              <a:buNone/>
            </a:pPr>
            <a:r>
              <a:rPr lang="pl-PL" dirty="0" smtClean="0"/>
              <a:t>f) </a:t>
            </a:r>
            <a:r>
              <a:rPr lang="pl-PL" smtClean="0"/>
              <a:t>Programu Operacyjnego </a:t>
            </a:r>
            <a:r>
              <a:rPr lang="pl-PL" dirty="0" smtClean="0"/>
              <a:t>„Rybactwo i Morze” na lata 2014-2020 (PO RYBY 2014-2020)</a:t>
            </a:r>
            <a:endParaRPr lang="pl-PL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/>
              <a:t>Poniżej przedstawiono wykaz projektów zrealizowanych ze środków zewnętrznych dotyczących bezpośrednio bądź pośrednio infrastruktury portowej: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pl-PL" b="1" dirty="0" smtClean="0"/>
              <a:t>Remont i modernizacja Portu Rybackiego w Stepnicy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Projekt w ramach Sektorowego Programu Operacyjnego „Rybołówstwo i przetwórstwo ryb 2004-2006”</a:t>
            </a:r>
          </a:p>
          <a:p>
            <a:pPr lvl="0">
              <a:buNone/>
            </a:pPr>
            <a:endParaRPr lang="pl-PL" b="1" dirty="0" smtClean="0"/>
          </a:p>
          <a:p>
            <a:pPr lvl="0">
              <a:buNone/>
            </a:pPr>
            <a:r>
              <a:rPr lang="pl-PL" b="1" dirty="0" smtClean="0"/>
              <a:t>Modernizacja i remont portu rybackiego w Stepnicy – etap II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Projekt w ramach PO RYBY 2007-2013.</a:t>
            </a:r>
          </a:p>
          <a:p>
            <a:pPr>
              <a:buNone/>
            </a:pPr>
            <a:r>
              <a:rPr lang="pl-PL" dirty="0" smtClean="0"/>
              <a:t> </a:t>
            </a:r>
          </a:p>
          <a:p>
            <a:pPr lvl="0">
              <a:buNone/>
            </a:pPr>
            <a:r>
              <a:rPr lang="pl-PL" b="1" dirty="0" smtClean="0"/>
              <a:t>Przebudowa  Basenu Kolejowego w Porcie Morskim w Stepnicy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Projekt w ramach RPO WZ 2007-2013.</a:t>
            </a:r>
          </a:p>
          <a:p>
            <a:pPr>
              <a:buNone/>
            </a:pPr>
            <a:r>
              <a:rPr lang="pl-PL" dirty="0" smtClean="0"/>
              <a:t> </a:t>
            </a:r>
          </a:p>
          <a:p>
            <a:pPr lvl="0">
              <a:buNone/>
            </a:pPr>
            <a:r>
              <a:rPr lang="pl-PL" b="1" dirty="0" smtClean="0"/>
              <a:t>Budowa drogi po torowisku od </a:t>
            </a:r>
            <a:r>
              <a:rPr lang="pl-PL" b="1" dirty="0" err="1" smtClean="0"/>
              <a:t>Bogusławia</a:t>
            </a:r>
            <a:r>
              <a:rPr lang="pl-PL" b="1" dirty="0" smtClean="0"/>
              <a:t> do portu w Stepnicy</a:t>
            </a:r>
            <a:endParaRPr lang="pl-PL" dirty="0" smtClean="0"/>
          </a:p>
          <a:p>
            <a:pPr>
              <a:buNone/>
            </a:pPr>
            <a:r>
              <a:rPr lang="pl-PL" dirty="0" err="1" smtClean="0"/>
              <a:t>Brojekt</a:t>
            </a:r>
            <a:r>
              <a:rPr lang="pl-PL" dirty="0" smtClean="0"/>
              <a:t> w ramach NPPDL.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0736"/>
          </a:xfrm>
        </p:spPr>
        <p:txBody>
          <a:bodyPr>
            <a:normAutofit fontScale="90000"/>
          </a:bodyPr>
          <a:lstStyle/>
          <a:p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endParaRPr lang="pl-PL" sz="27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pl-PL" sz="2000" b="1" dirty="0" smtClean="0"/>
              <a:t>Budowa infrastruktury rekreacyjnej i żeglarskiej w Stepnicy - etap III b – </a:t>
            </a:r>
            <a:r>
              <a:rPr lang="pl-PL" sz="2000" dirty="0" smtClean="0"/>
              <a:t>Budowa Bosmanatu z zapleczem sanitarnym na przystani żeglarskiej w basenie rybackim</a:t>
            </a:r>
          </a:p>
          <a:p>
            <a:pPr>
              <a:buNone/>
            </a:pPr>
            <a:r>
              <a:rPr lang="pl-PL" sz="2000" dirty="0" smtClean="0"/>
              <a:t>Projekt w ramach RPO WZ 2007-2013. </a:t>
            </a:r>
          </a:p>
          <a:p>
            <a:pPr>
              <a:buNone/>
            </a:pPr>
            <a:r>
              <a:rPr lang="pl-PL" sz="2000" dirty="0" smtClean="0"/>
              <a:t> </a:t>
            </a:r>
          </a:p>
          <a:p>
            <a:pPr lvl="0">
              <a:buNone/>
            </a:pPr>
            <a:r>
              <a:rPr lang="pl-PL" sz="2000" b="1" dirty="0" smtClean="0"/>
              <a:t>Przebudowa ul. T. Kościuszki i Portowej w Stepnicy wraz z budową kanalizacji deszczowej </a:t>
            </a:r>
            <a:r>
              <a:rPr lang="pl-PL" sz="2000" dirty="0" smtClean="0"/>
              <a:t>– jako drogi dojazdowej do portu.</a:t>
            </a:r>
          </a:p>
          <a:p>
            <a:pPr>
              <a:buNone/>
            </a:pPr>
            <a:r>
              <a:rPr lang="pl-PL" sz="2000" dirty="0" smtClean="0"/>
              <a:t>Projekt w ramach  RPO WZ 2014-2020 Działanie 5.2. </a:t>
            </a:r>
          </a:p>
          <a:p>
            <a:pPr lvl="0">
              <a:buNone/>
            </a:pPr>
            <a:endParaRPr lang="pl-PL" dirty="0" smtClean="0"/>
          </a:p>
          <a:p>
            <a:pPr lvl="0">
              <a:buNone/>
            </a:pPr>
            <a:r>
              <a:rPr lang="pl-PL" sz="2000" b="1" dirty="0" smtClean="0"/>
              <a:t>Budowa zadaszenia estrady plenerowej w Stepnicy </a:t>
            </a:r>
          </a:p>
          <a:p>
            <a:pPr lvl="0">
              <a:buNone/>
            </a:pPr>
            <a:r>
              <a:rPr lang="pl-PL" sz="2000" dirty="0" smtClean="0"/>
              <a:t>Projekt w ramach  RPO WZ 2014-2020</a:t>
            </a:r>
            <a:endParaRPr lang="pl-PL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pl-PL" sz="2000" b="1" dirty="0" smtClean="0"/>
              <a:t>Budowa drogi łączącej ul. Mokrą z ul. Dworcową w Stepnicy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Projekt w ramach NPPDL. </a:t>
            </a:r>
          </a:p>
          <a:p>
            <a:pPr>
              <a:buNone/>
            </a:pPr>
            <a:r>
              <a:rPr lang="pl-PL" sz="2000" dirty="0" smtClean="0"/>
              <a:t> </a:t>
            </a:r>
          </a:p>
          <a:p>
            <a:pPr lvl="0">
              <a:buNone/>
            </a:pPr>
            <a:r>
              <a:rPr lang="pl-PL" sz="2000" b="1" dirty="0" smtClean="0"/>
              <a:t>Budowa infrastruktury rekreacyjnej i żeglarskiej w Stepnicy – etap II – </a:t>
            </a:r>
            <a:r>
              <a:rPr lang="pl-PL" sz="2000" dirty="0" smtClean="0"/>
              <a:t>Budowa przystani żeglarskiej w basenie rybackim</a:t>
            </a:r>
          </a:p>
          <a:p>
            <a:pPr>
              <a:buNone/>
            </a:pPr>
            <a:r>
              <a:rPr lang="pl-PL" sz="2000" dirty="0" smtClean="0"/>
              <a:t>Projekt  w ramach RPO WZ 2007-2013.</a:t>
            </a:r>
          </a:p>
          <a:p>
            <a:pPr>
              <a:buNone/>
            </a:pPr>
            <a:endParaRPr lang="pl-PL" sz="2000" dirty="0" smtClean="0"/>
          </a:p>
          <a:p>
            <a:pPr lvl="0">
              <a:buNone/>
            </a:pPr>
            <a:r>
              <a:rPr lang="pl-PL" sz="2000" b="1" dirty="0" smtClean="0"/>
              <a:t>Rozbudowa falochronu wejściowego w basenie rybackim w Porcie w Stepnicy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Projekt  w ramach PO RYBY 2007-2013 r.  </a:t>
            </a:r>
          </a:p>
          <a:p>
            <a:pPr>
              <a:buNone/>
            </a:pPr>
            <a:r>
              <a:rPr lang="pl-PL" sz="2000" dirty="0" smtClean="0"/>
              <a:t> </a:t>
            </a:r>
          </a:p>
          <a:p>
            <a:pPr>
              <a:buNone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200" dirty="0" smtClean="0"/>
              <a:t>Od 2008 roku Gmina Stepnica przeprowadziła szereg inwestycji mających na celu zwiększenie wykorzystania potencjału portu morskiego w Stepnicy.</a:t>
            </a:r>
            <a:r>
              <a:rPr lang="pl-PL" sz="2800" dirty="0" smtClean="0"/>
              <a:t/>
            </a:r>
            <a:br>
              <a:rPr lang="pl-PL" sz="2800" dirty="0" smtClean="0"/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b="1" dirty="0" smtClean="0"/>
              <a:t>w Basenie Rybackim wykonano:</a:t>
            </a:r>
          </a:p>
          <a:p>
            <a:pPr>
              <a:buNone/>
            </a:pPr>
            <a:r>
              <a:rPr lang="pl-PL" dirty="0" smtClean="0"/>
              <a:t>- remont pomieszczeń socjalnych i biurowych,</a:t>
            </a:r>
          </a:p>
          <a:p>
            <a:pPr>
              <a:buNone/>
            </a:pPr>
            <a:r>
              <a:rPr lang="pl-PL" dirty="0" smtClean="0"/>
              <a:t>- zakupiono wytwornicę lodu,</a:t>
            </a:r>
          </a:p>
          <a:p>
            <a:pPr>
              <a:buNone/>
            </a:pPr>
            <a:r>
              <a:rPr lang="pl-PL" dirty="0" smtClean="0"/>
              <a:t>- wybudowano 12 boksów rybackich,</a:t>
            </a:r>
          </a:p>
          <a:p>
            <a:pPr>
              <a:buNone/>
            </a:pPr>
            <a:r>
              <a:rPr lang="pl-PL" dirty="0" smtClean="0"/>
              <a:t>- wykonano gruntowny remont nabrzeża wyładunkowo-postojowego,</a:t>
            </a:r>
          </a:p>
          <a:p>
            <a:pPr>
              <a:buNone/>
            </a:pPr>
            <a:r>
              <a:rPr lang="pl-PL" dirty="0" smtClean="0"/>
              <a:t>- wyremontowano magazyny i pomieszczenie sieciarni,</a:t>
            </a:r>
          </a:p>
          <a:p>
            <a:pPr>
              <a:buNone/>
            </a:pPr>
            <a:r>
              <a:rPr lang="pl-PL" dirty="0" smtClean="0"/>
              <a:t>- wybudowano nowy magazyn i chłodnię,</a:t>
            </a:r>
          </a:p>
          <a:p>
            <a:pPr>
              <a:buNone/>
            </a:pPr>
            <a:r>
              <a:rPr lang="pl-PL" dirty="0" smtClean="0"/>
              <a:t>- zakupiono i zamontowano nową wyciągarkę do łodzi,</a:t>
            </a:r>
          </a:p>
          <a:p>
            <a:pPr>
              <a:buNone/>
            </a:pPr>
            <a:r>
              <a:rPr lang="pl-PL" dirty="0" smtClean="0"/>
              <a:t>- wykonano remont slipu do wodowania jednostek pływających,</a:t>
            </a:r>
          </a:p>
          <a:p>
            <a:pPr>
              <a:buNone/>
            </a:pPr>
            <a:r>
              <a:rPr lang="pl-PL" dirty="0" smtClean="0"/>
              <a:t>- pogłębiono basen portowy do głębokości 2,5 m,</a:t>
            </a:r>
          </a:p>
          <a:p>
            <a:pPr>
              <a:buNone/>
            </a:pPr>
            <a:r>
              <a:rPr lang="pl-PL" dirty="0" smtClean="0"/>
              <a:t>- wykonano gruntowny remont falochronu osłonowego.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000" dirty="0" smtClean="0"/>
              <a:t>Dzięki ww. inwestycjom Basen Rybacki</a:t>
            </a:r>
            <a:br>
              <a:rPr lang="pl-PL" sz="4000" dirty="0" smtClean="0"/>
            </a:b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 przestarzałego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pl-PL" dirty="0" smtClean="0"/>
              <a:t>stał się nowoczesnym</a:t>
            </a:r>
            <a:endParaRPr lang="pl-PL" dirty="0"/>
          </a:p>
        </p:txBody>
      </p:sp>
      <p:pic>
        <p:nvPicPr>
          <p:cNvPr id="7" name="Symbol zastępczy zawartości 6" descr="rybacki stary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8" name="Symbol zastępczy zawartości 7" descr="Stepnica_port_rybacki od wody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3093756"/>
            <a:ext cx="4041775" cy="268820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Stepniccy rybacy posiadają: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2000" dirty="0" smtClean="0"/>
              <a:t>Zamiast przestarzałych łodzi</a:t>
            </a:r>
            <a:endParaRPr lang="pl-PL" sz="20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000" dirty="0" smtClean="0"/>
              <a:t>nowoczesne</a:t>
            </a:r>
            <a:endParaRPr lang="pl-PL" sz="2000" dirty="0"/>
          </a:p>
        </p:txBody>
      </p:sp>
      <p:pic>
        <p:nvPicPr>
          <p:cNvPr id="7" name="Symbol zastępczy zawartości 6" descr="facebook_154780437396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05426"/>
            <a:ext cx="4040188" cy="2864861"/>
          </a:xfrm>
        </p:spPr>
      </p:pic>
      <p:pic>
        <p:nvPicPr>
          <p:cNvPr id="9" name="Symbol zastępczy zawartości 8" descr="DSC_002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3095625"/>
            <a:ext cx="4041775" cy="26844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Które wykorzystują zarówno w celach: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 smtClean="0"/>
              <a:t>rybołówstwa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pl-PL" dirty="0" smtClean="0"/>
              <a:t>jak i alternatywnych </a:t>
            </a:r>
            <a:r>
              <a:rPr lang="pl-PL" dirty="0" err="1" smtClean="0"/>
              <a:t>fotołowów</a:t>
            </a:r>
            <a:endParaRPr lang="pl-PL" dirty="0"/>
          </a:p>
        </p:txBody>
      </p:sp>
      <p:pic>
        <p:nvPicPr>
          <p:cNvPr id="7" name="Symbol zastępczy zawartości 6" descr="DSC_0008(1)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96152"/>
            <a:ext cx="4040188" cy="2683408"/>
          </a:xfrm>
        </p:spPr>
      </p:pic>
      <p:pic>
        <p:nvPicPr>
          <p:cNvPr id="8" name="Symbol zastępczy zawartości 7" descr="IMG-20190117-WA006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932824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W przedmiotowym basenie wybudowano </a:t>
            </a:r>
            <a:r>
              <a:rPr lang="pl-PL" sz="2400" b="1" dirty="0" smtClean="0"/>
              <a:t>przystań sportowo-żeglarską </a:t>
            </a:r>
            <a:r>
              <a:rPr lang="pl-PL" sz="2400" dirty="0" smtClean="0"/>
              <a:t>w konstrukcji pomostów pływających, w której może stacjonować nawet </a:t>
            </a:r>
            <a:r>
              <a:rPr lang="pl-PL" sz="2400" b="1" dirty="0" smtClean="0"/>
              <a:t>40 jednostek pływających</a:t>
            </a:r>
            <a:r>
              <a:rPr lang="pl-PL" sz="2400" dirty="0" smtClean="0"/>
              <a:t>. </a:t>
            </a:r>
            <a:br>
              <a:rPr lang="pl-PL" sz="2400" dirty="0" smtClean="0"/>
            </a:br>
            <a:r>
              <a:rPr lang="pl-PL" sz="2400" dirty="0" smtClean="0"/>
              <a:t>	Przystań posiada również własny </a:t>
            </a:r>
            <a:r>
              <a:rPr lang="pl-PL" sz="2400" b="1" dirty="0" smtClean="0"/>
              <a:t>slip</a:t>
            </a:r>
            <a:r>
              <a:rPr lang="pl-PL" sz="2400" dirty="0" smtClean="0"/>
              <a:t> do wodowania jednostek.</a:t>
            </a:r>
            <a:endParaRPr lang="pl-PL" sz="2400" dirty="0"/>
          </a:p>
        </p:txBody>
      </p:sp>
      <p:pic>
        <p:nvPicPr>
          <p:cNvPr id="6" name="Symbol zastępczy zawartości 5" descr="przystań basen rybacki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819" y="2636838"/>
            <a:ext cx="5552361" cy="36877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800" dirty="0" smtClean="0"/>
              <a:t>Ponadto na przystani wybudowany został </a:t>
            </a:r>
            <a:r>
              <a:rPr lang="pl-PL" sz="2800" b="1" dirty="0" smtClean="0"/>
              <a:t>budynek Bosmanatu</a:t>
            </a:r>
            <a:r>
              <a:rPr lang="pl-PL" sz="2800" dirty="0" smtClean="0"/>
              <a:t>, w którym znajduje się w pełni wyposażone zaplecze sanitarne dla żeglarzy</a:t>
            </a:r>
            <a:endParaRPr lang="pl-PL" sz="2800" dirty="0"/>
          </a:p>
        </p:txBody>
      </p:sp>
      <p:pic>
        <p:nvPicPr>
          <p:cNvPr id="7" name="Symbol zastępczy zawartości 6" descr="bosmanki wiosna (1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7592" y="1935163"/>
            <a:ext cx="6608815" cy="43894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2800" dirty="0" smtClean="0"/>
              <a:t>Do szczęścia brakowało nam tylko </a:t>
            </a:r>
          </a:p>
          <a:p>
            <a:pPr algn="ctr">
              <a:buNone/>
            </a:pPr>
            <a:r>
              <a:rPr lang="pl-PL" sz="2800" b="1" dirty="0" smtClean="0"/>
              <a:t>falochronu osłonowego Basenu Rybackiego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i jest oto on…</a:t>
            </a:r>
            <a:br>
              <a:rPr lang="pl-PL" sz="2800" dirty="0" smtClean="0"/>
            </a:br>
            <a:r>
              <a:rPr lang="pl-PL" sz="2800" dirty="0" smtClean="0"/>
              <a:t>falochron powstający dzięki przekazanym Urzędowi Morskiemu w Szczecinie przez</a:t>
            </a:r>
            <a:r>
              <a:rPr lang="pl-PL" sz="2800" b="1" dirty="0" smtClean="0"/>
              <a:t> </a:t>
            </a:r>
            <a:br>
              <a:rPr lang="pl-PL" sz="2800" b="1" dirty="0" smtClean="0"/>
            </a:br>
            <a:r>
              <a:rPr lang="pl-PL" sz="2800" b="1" dirty="0" smtClean="0"/>
              <a:t>Ministra Gospodarki Morskiej i Żeglugi Śródlądowej </a:t>
            </a:r>
            <a:r>
              <a:rPr lang="pl-PL" sz="2800" dirty="0" smtClean="0"/>
              <a:t>środkom finansowym </a:t>
            </a:r>
          </a:p>
          <a:p>
            <a:pPr algn="ctr">
              <a:buNone/>
            </a:pPr>
            <a:r>
              <a:rPr lang="pl-PL" sz="2800" dirty="0" smtClean="0"/>
              <a:t>oraz środkom Unii Europejskiej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endParaRPr lang="pl-PL" sz="2400" dirty="0"/>
          </a:p>
        </p:txBody>
      </p:sp>
      <p:pic>
        <p:nvPicPr>
          <p:cNvPr id="5" name="Symbol zastępczy zawartości 4" descr="DSC_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844825"/>
            <a:ext cx="6480720" cy="4479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Basen Rybacki to również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imprezy gminne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pl-PL" dirty="0" smtClean="0"/>
              <a:t>i Stepnickie Połowy</a:t>
            </a:r>
            <a:endParaRPr lang="pl-PL" dirty="0"/>
          </a:p>
        </p:txBody>
      </p:sp>
      <p:pic>
        <p:nvPicPr>
          <p:cNvPr id="7" name="Symbol zastępczy zawartości 6" descr="estrada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3300654"/>
            <a:ext cx="4040188" cy="2274405"/>
          </a:xfrm>
        </p:spPr>
      </p:pic>
      <p:pic>
        <p:nvPicPr>
          <p:cNvPr id="9" name="Symbol zastępczy zawartości 8" descr="IMG-20190117-WA005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 smtClean="0"/>
              <a:t>W Basenie Kolejowym/Przeładunkowym natomiast</a:t>
            </a:r>
            <a:r>
              <a:rPr lang="pl-PL" dirty="0" smtClean="0"/>
              <a:t>:</a:t>
            </a:r>
          </a:p>
          <a:p>
            <a:pPr>
              <a:buNone/>
            </a:pPr>
            <a:r>
              <a:rPr lang="pl-PL" dirty="0" smtClean="0"/>
              <a:t>- wykonano gruntowny remont nabrzeży wraz z wymianą ścianki szczelnej,</a:t>
            </a:r>
          </a:p>
          <a:p>
            <a:pPr>
              <a:buNone/>
            </a:pPr>
            <a:r>
              <a:rPr lang="pl-PL" dirty="0" smtClean="0"/>
              <a:t>- wyremontowano nabrzeże wraz z modernizacją stanowisk przeładunkowych,</a:t>
            </a:r>
          </a:p>
          <a:p>
            <a:pPr>
              <a:buFontTx/>
              <a:buChar char="-"/>
            </a:pPr>
            <a:r>
              <a:rPr lang="pl-PL" dirty="0" smtClean="0"/>
              <a:t>wybudowano rampę do przeładunków w relacji </a:t>
            </a:r>
            <a:r>
              <a:rPr lang="pl-PL" dirty="0" err="1" smtClean="0"/>
              <a:t>ro-ro</a:t>
            </a:r>
            <a:r>
              <a:rPr lang="pl-PL" dirty="0" smtClean="0"/>
              <a:t>,</a:t>
            </a:r>
          </a:p>
          <a:p>
            <a:pPr>
              <a:buNone/>
            </a:pPr>
            <a:r>
              <a:rPr lang="pl-PL" dirty="0" smtClean="0"/>
              <a:t>- dokonano gruntownej modernizacji świateł nawigacyjnych na główkach wejściowych do portu, </a:t>
            </a:r>
          </a:p>
          <a:p>
            <a:pPr>
              <a:buNone/>
            </a:pPr>
            <a:r>
              <a:rPr lang="pl-PL" dirty="0" smtClean="0"/>
              <a:t>- pogłębiono basen portowy do głębokości 4,5 m,</a:t>
            </a:r>
          </a:p>
          <a:p>
            <a:pPr>
              <a:buNone/>
            </a:pPr>
            <a:r>
              <a:rPr lang="pl-PL" dirty="0" smtClean="0"/>
              <a:t>- wykonano modernizację oświetlenia i instalacji elektrycznej na nabrzeżach portowych,</a:t>
            </a:r>
          </a:p>
          <a:p>
            <a:pPr>
              <a:buNone/>
            </a:pPr>
            <a:r>
              <a:rPr lang="pl-PL" dirty="0" smtClean="0"/>
              <a:t>- wybudowano stację paliw wraz z dystrybucją paliwa dla jednostek pływających,</a:t>
            </a:r>
          </a:p>
          <a:p>
            <a:pPr>
              <a:buNone/>
            </a:pPr>
            <a:r>
              <a:rPr lang="pl-PL" dirty="0" smtClean="0"/>
              <a:t>- wykonano nowe ogrodzenie terenu portu.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3100" dirty="0" smtClean="0"/>
              <a:t/>
            </a:r>
            <a:br>
              <a:rPr lang="pl-PL" sz="3100" dirty="0" smtClean="0"/>
            </a:br>
            <a:r>
              <a:rPr lang="pl-PL" sz="3100" dirty="0" smtClean="0"/>
              <a:t/>
            </a:r>
            <a:br>
              <a:rPr lang="pl-PL" sz="3100" dirty="0" smtClean="0"/>
            </a:br>
            <a:r>
              <a:rPr lang="pl-PL" sz="3100" dirty="0" smtClean="0"/>
              <a:t/>
            </a:r>
            <a:br>
              <a:rPr lang="pl-PL" sz="3100" dirty="0" smtClean="0"/>
            </a:br>
            <a:r>
              <a:rPr lang="pl-PL" sz="3100" dirty="0" smtClean="0"/>
              <a:t/>
            </a:r>
            <a:br>
              <a:rPr lang="pl-PL" sz="3100" dirty="0" smtClean="0"/>
            </a:br>
            <a:r>
              <a:rPr lang="pl-PL" sz="3100" dirty="0" smtClean="0"/>
              <a:t/>
            </a:r>
            <a:br>
              <a:rPr lang="pl-PL" sz="3100" dirty="0" smtClean="0"/>
            </a:br>
            <a:r>
              <a:rPr lang="pl-PL" sz="3100" dirty="0" smtClean="0"/>
              <a:t>To była dla Portu w Stepnicy kolejna </a:t>
            </a:r>
            <a:br>
              <a:rPr lang="pl-PL" sz="3100" dirty="0" smtClean="0"/>
            </a:br>
            <a:r>
              <a:rPr lang="pl-PL" sz="3100" b="1" dirty="0" smtClean="0"/>
              <a:t>S Z A N S A</a:t>
            </a:r>
            <a:r>
              <a:rPr lang="pl-PL" sz="3100" dirty="0" smtClean="0"/>
              <a:t/>
            </a:r>
            <a:br>
              <a:rPr lang="pl-PL" sz="3100" dirty="0" smtClean="0"/>
            </a:br>
            <a:endParaRPr lang="pl-PL" sz="3100" dirty="0"/>
          </a:p>
        </p:txBody>
      </p:sp>
      <p:pic>
        <p:nvPicPr>
          <p:cNvPr id="5" name="Symbol zastępczy zawartości 4" descr="kolejowy star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785826"/>
            <a:ext cx="4038600" cy="2703985"/>
          </a:xfrm>
        </p:spPr>
      </p:pic>
      <p:pic>
        <p:nvPicPr>
          <p:cNvPr id="6" name="Symbol zastępczy zawartości 5" descr="wiktoriaport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780928"/>
            <a:ext cx="4038600" cy="266429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 smtClean="0"/>
              <a:t>W porcie powstała rampa </a:t>
            </a:r>
            <a:r>
              <a:rPr lang="pl-PL" sz="4000" dirty="0" err="1" smtClean="0"/>
              <a:t>ro-ro</a:t>
            </a:r>
            <a:endParaRPr lang="pl-PL" sz="4000" dirty="0"/>
          </a:p>
        </p:txBody>
      </p:sp>
      <p:pic>
        <p:nvPicPr>
          <p:cNvPr id="4" name="Symbol zastępczy zawartości 3" descr="sli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7537" y="1935163"/>
            <a:ext cx="5848925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 smtClean="0"/>
              <a:t> Inwestycje te stały się również </a:t>
            </a:r>
            <a:r>
              <a:rPr lang="pl-PL" sz="2800" b="1" dirty="0" smtClean="0"/>
              <a:t>SZANSĄ</a:t>
            </a:r>
            <a:r>
              <a:rPr lang="pl-PL" sz="2800" dirty="0" smtClean="0"/>
              <a:t> dla </a:t>
            </a:r>
            <a:br>
              <a:rPr lang="pl-PL" sz="2800" dirty="0" smtClean="0"/>
            </a:br>
            <a:r>
              <a:rPr lang="pl-PL" sz="2800" dirty="0" smtClean="0"/>
              <a:t>prywatnych firm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dirty="0" smtClean="0"/>
              <a:t>Prywatny inwestor firma Wiktoria Port sp. z o.o. wybudował w 2015 r. magazyn typu elewator – płaski o pojemności 17 tys. ton oraz wagę samochodową. </a:t>
            </a:r>
          </a:p>
          <a:p>
            <a:pPr>
              <a:buNone/>
            </a:pPr>
            <a:r>
              <a:rPr lang="pl-PL" dirty="0" smtClean="0"/>
              <a:t>Planuje również wybudowanie laboratorium, budynku administracyjnego, suszarni do suszenia zboża oraz pneumatycznego systemu do załadunku i wyładunku zboża oraz dwa okrągłe silosy na zboże</a:t>
            </a:r>
            <a:endParaRPr lang="pl-PL" dirty="0"/>
          </a:p>
        </p:txBody>
      </p:sp>
      <p:pic>
        <p:nvPicPr>
          <p:cNvPr id="6" name="Symbol zastępczy zawartości 5" descr="Port kolejowy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3041458"/>
            <a:ext cx="4038600" cy="21927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700808"/>
            <a:ext cx="4038600" cy="46541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   </a:t>
            </a:r>
          </a:p>
          <a:p>
            <a:pPr>
              <a:buNone/>
            </a:pPr>
            <a:r>
              <a:rPr lang="pl-PL" dirty="0" smtClean="0"/>
              <a:t>   W porcie prywatny inwestor wybudował dystrybutor paliw, w związku z czym istnieje możliwość tankowania jednostek sportowo – żeglarskich i rybackich.</a:t>
            </a:r>
          </a:p>
          <a:p>
            <a:endParaRPr lang="pl-PL" dirty="0"/>
          </a:p>
        </p:txBody>
      </p:sp>
      <p:pic>
        <p:nvPicPr>
          <p:cNvPr id="5" name="Symbol zastępczy zawartości 4" descr="Stacja opaliw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92363" y="1920875"/>
            <a:ext cx="3950273" cy="4433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800" dirty="0" smtClean="0"/>
              <a:t>Morski Port Rybacki to również </a:t>
            </a:r>
            <a:br>
              <a:rPr lang="pl-PL" sz="2800" dirty="0" smtClean="0"/>
            </a:br>
            <a:r>
              <a:rPr lang="pl-PL" sz="2800" b="1" dirty="0" smtClean="0"/>
              <a:t>SZANSA</a:t>
            </a:r>
            <a:r>
              <a:rPr lang="pl-PL" sz="2800" dirty="0" smtClean="0"/>
              <a:t> </a:t>
            </a:r>
            <a:br>
              <a:rPr lang="pl-PL" sz="2800" dirty="0" smtClean="0"/>
            </a:br>
            <a:r>
              <a:rPr lang="pl-PL" sz="2800" dirty="0" smtClean="0"/>
              <a:t>na poprawę infrastruktury nie tylko portowej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W 2013 r. i 2015 r. wybudowana została przez Gminę, nowa droga i wyremontowane odcinki istniejącej o długości 2140,40 mb łączące port z drogą wojewódzką nr 111 omijające centrum Stepnicy.</a:t>
            </a:r>
            <a:endParaRPr lang="pl-PL" dirty="0"/>
          </a:p>
        </p:txBody>
      </p:sp>
      <p:pic>
        <p:nvPicPr>
          <p:cNvPr id="5" name="Symbol zastępczy zawartości 4" descr="IMG_20190123_15491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82248" y="2348880"/>
            <a:ext cx="4404552" cy="33034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 smtClean="0"/>
              <a:t>Gruntownej przebudowie uległa </a:t>
            </a:r>
            <a:br>
              <a:rPr lang="pl-PL" sz="2800" dirty="0" smtClean="0"/>
            </a:br>
            <a:r>
              <a:rPr lang="pl-PL" sz="2800" dirty="0" smtClean="0"/>
              <a:t>ul. T. Kościuszki i Portowa wraz z wymianą oświetlenia</a:t>
            </a:r>
            <a:endParaRPr lang="pl-PL" sz="2800" dirty="0"/>
          </a:p>
        </p:txBody>
      </p:sp>
      <p:pic>
        <p:nvPicPr>
          <p:cNvPr id="6" name="Symbol zastępczy zawartości 5" descr="ul. t. kościuszki i portowa (6)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796642"/>
            <a:ext cx="4038600" cy="2682354"/>
          </a:xfrm>
        </p:spPr>
      </p:pic>
      <p:pic>
        <p:nvPicPr>
          <p:cNvPr id="8" name="Symbol zastępczy zawartości 7" descr="DSC_0040 - kopia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796642"/>
            <a:ext cx="4038600" cy="268235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800" b="1" dirty="0" smtClean="0"/>
              <a:t>Inwestycje i projekty zrealizowane są również dzięki przystąpieniu do Lokalnej Grupy Rybackiej Zalew Szczeciński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sz="2800" dirty="0" smtClean="0"/>
              <a:t>Gmina Stepnica - Budowa oświetlenia ulicznego - 585 000,00 zł</a:t>
            </a:r>
          </a:p>
          <a:p>
            <a:r>
              <a:rPr lang="pl-PL" sz="2800" dirty="0" smtClean="0"/>
              <a:t>Gmina Stepnica- Budowa świetlicy wiejskiej w Kopicach – 316  981,00 zł</a:t>
            </a:r>
          </a:p>
          <a:p>
            <a:r>
              <a:rPr lang="pl-PL" sz="2800" dirty="0" smtClean="0"/>
              <a:t>Prywatny Inwestor - Remont domu handlowego Fala w Stepnicy -       29 066,00 zł</a:t>
            </a:r>
          </a:p>
          <a:p>
            <a:r>
              <a:rPr lang="pl-PL" sz="2800" dirty="0" smtClean="0"/>
              <a:t>Prywatny Inwestor - Zakup turystycznej łodzi motorowej - 29 500,00 zł</a:t>
            </a:r>
          </a:p>
          <a:p>
            <a:r>
              <a:rPr lang="pl-PL" sz="2800" dirty="0" smtClean="0"/>
              <a:t>Prywatny Inwestor - Rozwój usług pensjonatu "Pod Lasem" w Stepniczce poprzez zakup wyposażenia - 12 000,00 zł</a:t>
            </a:r>
          </a:p>
          <a:p>
            <a:r>
              <a:rPr lang="pl-PL" sz="2800" dirty="0" smtClean="0"/>
              <a:t>Prywatny Inwestor -Wdrożenie innowacyjnych rozwiązań w procesie świadczenia usług przez firmę Stop Co2 Sp. Z o.o. Sp. K. wpływających na wzrost aktywności gospodarczej obszaru LGR -300 000,00 zł</a:t>
            </a:r>
          </a:p>
          <a:p>
            <a:r>
              <a:rPr lang="pl-PL" sz="2800" dirty="0" smtClean="0"/>
              <a:t>Towarzystwo Przyjaciół Rzek Iny i </a:t>
            </a:r>
            <a:r>
              <a:rPr lang="pl-PL" sz="2800" dirty="0" err="1" smtClean="0"/>
              <a:t>Gowienicy</a:t>
            </a:r>
            <a:r>
              <a:rPr lang="pl-PL" sz="2800" dirty="0" smtClean="0"/>
              <a:t>  - Poprawa możliwości migracji ryb dwuśrodowiskowych na rzece </a:t>
            </a:r>
            <a:r>
              <a:rPr lang="pl-PL" sz="2800" dirty="0" err="1" smtClean="0"/>
              <a:t>Gowienica</a:t>
            </a:r>
            <a:r>
              <a:rPr lang="pl-PL" sz="2800" dirty="0" smtClean="0"/>
              <a:t> wraz z poprawą możliwości naturalnego rozrodu w obrębie gminy Stepnica - 79 236,00 zł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 smtClean="0"/>
              <a:t>Prywatny Inwestor - Rozwój lokalnego sektora usług w zakresie turystyki na terenie Gminy Stepnica, </a:t>
            </a:r>
            <a:r>
              <a:rPr lang="pl-PL" smtClean="0"/>
              <a:t>poprzez budowę </a:t>
            </a:r>
            <a:r>
              <a:rPr lang="pl-PL" dirty="0" smtClean="0"/>
              <a:t>domków letniskowych - 85 330,00 zł</a:t>
            </a:r>
          </a:p>
          <a:p>
            <a:r>
              <a:rPr lang="pl-PL" dirty="0" smtClean="0"/>
              <a:t>Prywatny Inwestor - adaptacja budynku w restauracji "Wczasowa" na obiekt handlowy w Stepnicy - 300 000,00 zł</a:t>
            </a:r>
          </a:p>
          <a:p>
            <a:r>
              <a:rPr lang="pl-PL" dirty="0" smtClean="0"/>
              <a:t>Prywatny Inwestor - Zakup wyposażenie i powiększenie powierzchni restauracyjnej smażalni ryb w Stepnicy - 17 200,00 zł</a:t>
            </a:r>
          </a:p>
          <a:p>
            <a:r>
              <a:rPr lang="pl-PL" dirty="0" smtClean="0"/>
              <a:t>Prywatny Inwestor - Zakup wyposażenia do wypożyczalni sprzętu pływającego w Kopicach - 39 900,00 zł</a:t>
            </a:r>
          </a:p>
          <a:p>
            <a:r>
              <a:rPr lang="pl-PL" dirty="0" smtClean="0"/>
              <a:t>Prywatny Inwestor - Remont instalacji C.O. w Szkole Aktywnego Wypoczynku FRAJDA w Czarnocinie na obszarze LGR Zalew Szczeciński - 64 094,00 zł</a:t>
            </a:r>
          </a:p>
          <a:p>
            <a:r>
              <a:rPr lang="pl-PL" dirty="0" smtClean="0"/>
              <a:t>Stowarzyszenie Miłośników Ziemi Stepnickiej - Zakup łodzi klasy </a:t>
            </a:r>
            <a:r>
              <a:rPr lang="pl-PL" dirty="0" err="1" smtClean="0"/>
              <a:t>Optymist</a:t>
            </a:r>
            <a:r>
              <a:rPr lang="pl-PL" dirty="0" smtClean="0"/>
              <a:t> dla koła żeglarskiego w Stepnicy - 15 700,00 zł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200" dirty="0" smtClean="0"/>
              <a:t>Parafia Rzymskokatolicka p.w. Św. Jacka Odrowąża w Stepnicy - Konserwacja ołtarza głównego w kościele parafialnym p.w. Św. Jacka Odrowąża w Stepnicy - 100 000,00 zł</a:t>
            </a:r>
          </a:p>
          <a:p>
            <a:r>
              <a:rPr lang="pl-PL" sz="2200" dirty="0" smtClean="0"/>
              <a:t>Prywatny Inwestor - Zakup narzędzi i urządzeń do zakładu wulkanizacyjnego - 7 337,00 zł</a:t>
            </a:r>
          </a:p>
          <a:p>
            <a:r>
              <a:rPr lang="pl-PL" sz="2200" dirty="0" smtClean="0"/>
              <a:t>Prywatny Inwestor - Remont i przebudowa budynku na potrzeby nowopowstałego Przedsiębiorstwa Wielobranżowego i Usług Agroturystycznych „Pod Żarnowcem” w Łąkach - 70 000,00 zł</a:t>
            </a:r>
          </a:p>
          <a:p>
            <a:r>
              <a:rPr lang="pl-PL" sz="2200" dirty="0" smtClean="0"/>
              <a:t>Prywatny Inwestor - Zakup samochodu dostawczego do wykonywania działalności kurierskiej - 41 200,00 zł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Prywatny Inwestor - Zakup łodzi jachtowej – 67 900 zł</a:t>
            </a:r>
          </a:p>
          <a:p>
            <a:r>
              <a:rPr lang="pl-PL" sz="2400" dirty="0" smtClean="0"/>
              <a:t>Prywatny Inwestor - Remont budynku na ul. T. Kościuszki z przeznaczeniem na pensjonat – 65 540 zł</a:t>
            </a:r>
          </a:p>
          <a:p>
            <a:r>
              <a:rPr lang="pl-PL" sz="2400" dirty="0" smtClean="0"/>
              <a:t>Gminny Ośrodek Kultury - Zadaszenie estrady – 200 618 zł</a:t>
            </a:r>
          </a:p>
          <a:p>
            <a:r>
              <a:rPr lang="pl-PL" sz="2400" dirty="0" smtClean="0"/>
              <a:t>Gminny Ośrodek Kultury - Budowa placów zabaw – 90 000 zł</a:t>
            </a:r>
          </a:p>
          <a:p>
            <a:r>
              <a:rPr lang="pl-PL" sz="2400" dirty="0" smtClean="0"/>
              <a:t>Gminny Ośrodek Kultury - Organizacja imprez "Stepnickie Połowy" – 8 700 zł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800" dirty="0" smtClean="0"/>
              <a:t>Jak wspomniałam powyżej Lokalna Grupa Rybacka </a:t>
            </a:r>
            <a:br>
              <a:rPr lang="pl-PL" sz="2800" dirty="0" smtClean="0"/>
            </a:br>
            <a:r>
              <a:rPr lang="pl-PL" sz="2800" dirty="0" smtClean="0"/>
              <a:t>wspiera na terenie Gminy Stepnica również </a:t>
            </a:r>
            <a:br>
              <a:rPr lang="pl-PL" sz="2800" dirty="0" smtClean="0"/>
            </a:br>
            <a:r>
              <a:rPr lang="pl-PL" sz="2800" dirty="0" smtClean="0"/>
              <a:t> inwestorów indywidualnych, stowarzyszenia </a:t>
            </a:r>
            <a:r>
              <a:rPr lang="pl-PL" sz="2800" smtClean="0"/>
              <a:t>i parafię </a:t>
            </a:r>
            <a:endParaRPr lang="pl-PL" sz="28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 restauracji Wczasowa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pl-PL" dirty="0" smtClean="0"/>
              <a:t>powstała Biedronka</a:t>
            </a:r>
            <a:endParaRPr lang="pl-PL" dirty="0"/>
          </a:p>
        </p:txBody>
      </p:sp>
      <p:pic>
        <p:nvPicPr>
          <p:cNvPr id="7" name="Symbol zastępczy zawartości 6" descr="wczasowa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8" name="Symbol zastępczy zawartości 7" descr="Biedronk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4944"/>
            <a:ext cx="4041775" cy="30243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Zakupiono łodzie </a:t>
            </a:r>
            <a:r>
              <a:rPr lang="pl-PL" sz="3600" dirty="0" err="1" smtClean="0"/>
              <a:t>Optymist</a:t>
            </a:r>
            <a:r>
              <a:rPr lang="pl-PL" sz="3600" dirty="0" smtClean="0"/>
              <a:t> </a:t>
            </a:r>
            <a:endParaRPr lang="pl-PL" sz="3600" dirty="0"/>
          </a:p>
        </p:txBody>
      </p:sp>
      <p:pic>
        <p:nvPicPr>
          <p:cNvPr id="5" name="Symbol zastępczy zawartości 4" descr="optymist 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33500" y="3137694"/>
            <a:ext cx="2286000" cy="2000250"/>
          </a:xfrm>
        </p:spPr>
      </p:pic>
      <p:pic>
        <p:nvPicPr>
          <p:cNvPr id="6" name="Symbol zastępczy zawartości 5" descr="optymist 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72125" y="3094831"/>
            <a:ext cx="2190750" cy="208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Zakupiono jacht </a:t>
            </a:r>
            <a:endParaRPr lang="pl-PL" sz="3600" dirty="0"/>
          </a:p>
        </p:txBody>
      </p:sp>
      <p:pic>
        <p:nvPicPr>
          <p:cNvPr id="5" name="Symbol zastępczy zawartości 4" descr="Zajda jacht 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01962"/>
            <a:ext cx="4038600" cy="2271713"/>
          </a:xfrm>
        </p:spPr>
      </p:pic>
      <p:pic>
        <p:nvPicPr>
          <p:cNvPr id="6" name="Symbol zastępczy zawartości 5" descr="Zajda jacht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3001962"/>
            <a:ext cx="4038600" cy="2271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Wybudowano place zabaw</a:t>
            </a:r>
            <a:endParaRPr lang="pl-PL" sz="3600" dirty="0"/>
          </a:p>
        </p:txBody>
      </p:sp>
      <p:pic>
        <p:nvPicPr>
          <p:cNvPr id="5" name="Symbol zastępczy zawartości 4" descr="plac zabaw szkoł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53383" y="2996952"/>
            <a:ext cx="3258577" cy="2440788"/>
          </a:xfrm>
        </p:spPr>
      </p:pic>
      <p:pic>
        <p:nvPicPr>
          <p:cNvPr id="6" name="Symbol zastępczy zawartości 5" descr="IMG-20180303-WA003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3001962"/>
            <a:ext cx="4038600" cy="2271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Odnowiony został ołtarz zabytkowego Kościoła</a:t>
            </a:r>
            <a:endParaRPr lang="pl-PL" sz="3600" dirty="0"/>
          </a:p>
        </p:txBody>
      </p:sp>
      <p:pic>
        <p:nvPicPr>
          <p:cNvPr id="4" name="Symbol zastępczy zawartości 3" descr="Screenshot_2019-01-22-21-27-57-373_com.android.brows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05380" y="1935163"/>
            <a:ext cx="3133240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Wybudowano świetlicę w Kopicach</a:t>
            </a:r>
            <a:endParaRPr lang="pl-PL" sz="3600" dirty="0"/>
          </a:p>
        </p:txBody>
      </p:sp>
      <p:pic>
        <p:nvPicPr>
          <p:cNvPr id="4" name="Symbol zastępczy zawartości 3" descr="kopi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800" dirty="0" smtClean="0"/>
              <a:t>My swoje </a:t>
            </a:r>
            <a:br>
              <a:rPr lang="pl-PL" sz="2800" dirty="0" smtClean="0"/>
            </a:br>
            <a:r>
              <a:rPr lang="pl-PL" sz="2800" b="1" dirty="0" smtClean="0"/>
              <a:t>SZANSE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wykorzystujemy w pełni i zamierzamy</a:t>
            </a:r>
            <a:endParaRPr lang="pl-PL" sz="28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istniejącą estradę 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pl-PL" dirty="0" smtClean="0"/>
              <a:t>upiększyć o nowy dach</a:t>
            </a:r>
            <a:endParaRPr lang="pl-PL" dirty="0"/>
          </a:p>
        </p:txBody>
      </p:sp>
      <p:pic>
        <p:nvPicPr>
          <p:cNvPr id="7" name="Symbol zastępczy zawartości 6" descr="estrada 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91127"/>
            <a:ext cx="4040188" cy="2693459"/>
          </a:xfrm>
        </p:spPr>
      </p:pic>
      <p:pic>
        <p:nvPicPr>
          <p:cNvPr id="8" name="Symbol zastępczy zawartości 7" descr="estrada koncepcja foto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3356992"/>
            <a:ext cx="4041775" cy="244827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/>
              <a:t>Stepnicka społeczność ma niekończące się pomysły na rozwój turystyki w Gminie Stepnica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Obecnie na rozpatrzenie czekają wnioski na:</a:t>
            </a:r>
          </a:p>
          <a:p>
            <a:r>
              <a:rPr lang="pl-PL" dirty="0" smtClean="0"/>
              <a:t>Remont budynku i utworzeniu pensjonatu "Pokoje u Janiny" w Stepnicy – 38 975 zł</a:t>
            </a:r>
          </a:p>
          <a:p>
            <a:r>
              <a:rPr lang="pl-PL" dirty="0" smtClean="0"/>
              <a:t>Budowa drewnianego budynku wraz z wyposażeniem przeznaczonego na świadczenie usług wynajmu – 94 118 zł</a:t>
            </a:r>
          </a:p>
          <a:p>
            <a:r>
              <a:rPr lang="pl-PL" dirty="0" smtClean="0"/>
              <a:t>Wędkarski świat z zasadami - organizacja zawodów wędkarskich na terenie Gminy Stepnica – 12 200 zł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305800" cy="4680520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Jak widać </a:t>
            </a:r>
            <a:br>
              <a:rPr lang="pl-PL" dirty="0" smtClean="0"/>
            </a:br>
            <a:r>
              <a:rPr lang="pl-PL" dirty="0" smtClean="0"/>
              <a:t>Morski Port Rybacki </a:t>
            </a:r>
            <a:br>
              <a:rPr lang="pl-PL" dirty="0" smtClean="0"/>
            </a:br>
            <a:r>
              <a:rPr lang="pl-PL" dirty="0" smtClean="0"/>
              <a:t>to nie </a:t>
            </a:r>
            <a:br>
              <a:rPr lang="pl-PL" dirty="0" smtClean="0"/>
            </a:br>
            <a:r>
              <a:rPr lang="pl-PL" b="1" dirty="0" smtClean="0"/>
              <a:t>WYROK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to </a:t>
            </a:r>
            <a:br>
              <a:rPr lang="pl-PL" dirty="0" smtClean="0"/>
            </a:br>
            <a:r>
              <a:rPr lang="pl-PL" b="1" dirty="0" smtClean="0"/>
              <a:t>SZANSA</a:t>
            </a:r>
            <a:endParaRPr lang="pl-PL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948</TotalTime>
  <Words>1973</Words>
  <Application>Microsoft Office PowerPoint</Application>
  <PresentationFormat>Pokaz na ekranie (4:3)</PresentationFormat>
  <Paragraphs>213</Paragraphs>
  <Slides>55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55</vt:i4>
      </vt:variant>
    </vt:vector>
  </HeadingPairs>
  <TitlesOfParts>
    <vt:vector size="56" baseType="lpstr">
      <vt:lpstr>Przepływ</vt:lpstr>
      <vt:lpstr>Port Morski Rybacki  to nie wyrok to szansa</vt:lpstr>
      <vt:lpstr>Slajd 2</vt:lpstr>
      <vt:lpstr>Slajd 3</vt:lpstr>
      <vt:lpstr>Morski Port Rybacki w Stepnicy</vt:lpstr>
      <vt:lpstr>Morski Port Rybacki w Stepnicy</vt:lpstr>
      <vt:lpstr>Nazwa Morski Port Rybacki wskazuje bezpośrednio na jego podstawową funkcję, jednak      w przypadku Stepnicy jest zupełnie inaczej</vt:lpstr>
      <vt:lpstr>Slajd 7</vt:lpstr>
      <vt:lpstr>Basen Rybacki</vt:lpstr>
      <vt:lpstr>Slajd 9</vt:lpstr>
      <vt:lpstr>Basen Kolejowy/Przeładunkowy</vt:lpstr>
      <vt:lpstr>Port ten funkcjonuje  bez Zarządu  i na pytanie czy jest to możliwe? </vt:lpstr>
      <vt:lpstr>Zdecydowanie odpowiadamy  TAK!!! </vt:lpstr>
      <vt:lpstr>Zarządzającym portem w Stepnicy jest Gmina Stepnica, nie powołano osobnego zarządu, w związku z tym zarządzanie portem:</vt:lpstr>
      <vt:lpstr>Slajd 14</vt:lpstr>
      <vt:lpstr>Głębokość toru podejściowego miała bezpośredni wpływa na przeładunki, a co za tym idzie rozwój portu</vt:lpstr>
      <vt:lpstr>Slajd 16</vt:lpstr>
      <vt:lpstr>Slajd 17</vt:lpstr>
      <vt:lpstr>Slajd 18</vt:lpstr>
      <vt:lpstr>Slajd 19</vt:lpstr>
      <vt:lpstr>W „Strategii Rozwoju Portu Morskiego w Stepnicy” ujęte zostały cele strategiczne i narzędzia jej realizacji. Między innymi:</vt:lpstr>
      <vt:lpstr>Slajd 21</vt:lpstr>
      <vt:lpstr>Slajd 22</vt:lpstr>
      <vt:lpstr>Slajd 23</vt:lpstr>
      <vt:lpstr>Poniżej przedstawiono wykaz projektów zrealizowanych ze środków zewnętrznych dotyczących bezpośrednio bądź pośrednio infrastruktury portowej:</vt:lpstr>
      <vt:lpstr>   </vt:lpstr>
      <vt:lpstr>Slajd 26</vt:lpstr>
      <vt:lpstr>Od 2008 roku Gmina Stepnica przeprowadziła szereg inwestycji mających na celu zwiększenie wykorzystania potencjału portu morskiego w Stepnicy. </vt:lpstr>
      <vt:lpstr>Dzięki ww. inwestycjom Basen Rybacki </vt:lpstr>
      <vt:lpstr>Stepniccy rybacy posiadają:</vt:lpstr>
      <vt:lpstr>Które wykorzystują zarówno w celach:</vt:lpstr>
      <vt:lpstr>W przedmiotowym basenie wybudowano przystań sportowo-żeglarską w konstrukcji pomostów pływających, w której może stacjonować nawet 40 jednostek pływających.   Przystań posiada również własny slip do wodowania jednostek.</vt:lpstr>
      <vt:lpstr>Ponadto na przystani wybudowany został budynek Bosmanatu, w którym znajduje się w pełni wyposażone zaplecze sanitarne dla żeglarzy</vt:lpstr>
      <vt:lpstr>Slajd 33</vt:lpstr>
      <vt:lpstr>Slajd 34</vt:lpstr>
      <vt:lpstr>Basen Rybacki to również</vt:lpstr>
      <vt:lpstr>Slajd 36</vt:lpstr>
      <vt:lpstr>     To była dla Portu w Stepnicy kolejna  S Z A N S A </vt:lpstr>
      <vt:lpstr>W porcie powstała rampa ro-ro</vt:lpstr>
      <vt:lpstr> Inwestycje te stały się również SZANSĄ dla  prywatnych firm</vt:lpstr>
      <vt:lpstr>Slajd 40</vt:lpstr>
      <vt:lpstr>Morski Port Rybacki to również  SZANSA  na poprawę infrastruktury nie tylko portowej</vt:lpstr>
      <vt:lpstr>Gruntownej przebudowie uległa  ul. T. Kościuszki i Portowa wraz z wymianą oświetlenia</vt:lpstr>
      <vt:lpstr>Inwestycje i projekty zrealizowane są również dzięki przystąpieniu do Lokalnej Grupy Rybackiej Zalew Szczeciński</vt:lpstr>
      <vt:lpstr>Slajd 44</vt:lpstr>
      <vt:lpstr>Slajd 45</vt:lpstr>
      <vt:lpstr>Slajd 46</vt:lpstr>
      <vt:lpstr>Jak wspomniałam powyżej Lokalna Grupa Rybacka  wspiera na terenie Gminy Stepnica również   inwestorów indywidualnych, stowarzyszenia i parafię </vt:lpstr>
      <vt:lpstr>Zakupiono łodzie Optymist </vt:lpstr>
      <vt:lpstr>Zakupiono jacht </vt:lpstr>
      <vt:lpstr>Wybudowano place zabaw</vt:lpstr>
      <vt:lpstr>Odnowiony został ołtarz zabytkowego Kościoła</vt:lpstr>
      <vt:lpstr>Wybudowano świetlicę w Kopicach</vt:lpstr>
      <vt:lpstr>My swoje  SZANSE  wykorzystujemy w pełni i zamierzamy</vt:lpstr>
      <vt:lpstr>Stepnicka społeczność ma niekończące się pomysły na rozwój turystyki w Gminie Stepnica</vt:lpstr>
      <vt:lpstr>Jak widać  Morski Port Rybacki  to nie  WYROK  to  SZANSA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 Morski Rybacki  to nie wyrok to szansa</dc:title>
  <dc:creator>Marlena</dc:creator>
  <cp:lastModifiedBy>Marlena</cp:lastModifiedBy>
  <cp:revision>141</cp:revision>
  <dcterms:created xsi:type="dcterms:W3CDTF">2019-01-19T11:42:06Z</dcterms:created>
  <dcterms:modified xsi:type="dcterms:W3CDTF">2019-01-31T17:44:01Z</dcterms:modified>
</cp:coreProperties>
</file>