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charts/chart1.xml" ContentType="application/vnd.openxmlformats-officedocument.drawingml.chart+xml"/>
  <Override PartName="/ppt/theme/themeOverride2.xml" ContentType="application/vnd.openxmlformats-officedocument.themeOverride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heme/themeOverride3.xml" ContentType="application/vnd.openxmlformats-officedocument.themeOverride+xml"/>
  <Override PartName="/ppt/charts/chart3.xml" ContentType="application/vnd.openxmlformats-officedocument.drawingml.chart+xml"/>
  <Override PartName="/ppt/theme/themeOverride4.xml" ContentType="application/vnd.openxmlformats-officedocument.themeOverr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charts/chart4.xml" ContentType="application/vnd.openxmlformats-officedocument.drawingml.chart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heme/themeOverride7.xml" ContentType="application/vnd.openxmlformats-officedocument.themeOverride+xml"/>
  <Override PartName="/ppt/charts/chart5.xml" ContentType="application/vnd.openxmlformats-officedocument.drawingml.chart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theme/themeOverride11.xml" ContentType="application/vnd.openxmlformats-officedocument.themeOverr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theme/themeOverride12.xml" ContentType="application/vnd.openxmlformats-officedocument.themeOverride+xml"/>
  <Override PartName="/ppt/charts/chart6.xml" ContentType="application/vnd.openxmlformats-officedocument.drawingml.chart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charts/chart7.xml" ContentType="application/vnd.openxmlformats-officedocument.drawingml.chart+xml"/>
  <Override PartName="/ppt/theme/themeOverride15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70" r:id="rId5"/>
    <p:sldId id="268" r:id="rId6"/>
    <p:sldId id="269" r:id="rId7"/>
    <p:sldId id="267" r:id="rId8"/>
    <p:sldId id="272" r:id="rId9"/>
    <p:sldId id="271" r:id="rId10"/>
    <p:sldId id="273" r:id="rId11"/>
    <p:sldId id="258" r:id="rId12"/>
    <p:sldId id="264" r:id="rId13"/>
  </p:sldIdLst>
  <p:sldSz cx="9144000" cy="5715000" type="screen16x1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4538"/>
    <a:srgbClr val="CC0000"/>
    <a:srgbClr val="FFFFFF"/>
    <a:srgbClr val="92C969"/>
    <a:srgbClr val="74B230"/>
    <a:srgbClr val="000000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 pośredni 2 — Ak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Styl pośredni 2 — Ak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Styl z motywem 1 — Ak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2581" autoAdjust="0"/>
  </p:normalViewPr>
  <p:slideViewPr>
    <p:cSldViewPr>
      <p:cViewPr varScale="1">
        <p:scale>
          <a:sx n="71" d="100"/>
          <a:sy n="71" d="100"/>
        </p:scale>
        <p:origin x="-739" y="-86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4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13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.xlsx"/><Relationship Id="rId1" Type="http://schemas.openxmlformats.org/officeDocument/2006/relationships/themeOverride" Target="../theme/themeOverride1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plotArea>
      <c:layout/>
      <c:areaChart>
        <c:grouping val="stack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111132032"/>
        <c:axId val="111102208"/>
      </c:areaChart>
      <c:catAx>
        <c:axId val="111132032"/>
        <c:scaling>
          <c:orientation val="minMax"/>
        </c:scaling>
        <c:delete val="0"/>
        <c:axPos val="b"/>
        <c:majorTickMark val="none"/>
        <c:minorTickMark val="none"/>
        <c:tickLblPos val="nextTo"/>
        <c:crossAx val="111102208"/>
        <c:crosses val="autoZero"/>
        <c:auto val="1"/>
        <c:lblAlgn val="ctr"/>
        <c:lblOffset val="100"/>
        <c:noMultiLvlLbl val="0"/>
      </c:catAx>
      <c:valAx>
        <c:axId val="111102208"/>
        <c:scaling>
          <c:orientation val="minMax"/>
        </c:scaling>
        <c:delete val="0"/>
        <c:axPos val="l"/>
        <c:majorGridlines/>
        <c:title>
          <c:layout/>
          <c:overlay val="0"/>
        </c:title>
        <c:numFmt formatCode="General" sourceLinked="1"/>
        <c:majorTickMark val="none"/>
        <c:minorTickMark val="none"/>
        <c:tickLblPos val="nextTo"/>
        <c:crossAx val="111132032"/>
        <c:crosses val="autoZero"/>
        <c:crossBetween val="midCat"/>
      </c:valAx>
    </c:plotArea>
    <c:legend>
      <c:legendPos val="r"/>
      <c:layout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plotArea>
      <c:layout/>
      <c:areaChart>
        <c:grouping val="stack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127291776"/>
        <c:axId val="127293312"/>
      </c:areaChart>
      <c:catAx>
        <c:axId val="127291776"/>
        <c:scaling>
          <c:orientation val="minMax"/>
        </c:scaling>
        <c:delete val="0"/>
        <c:axPos val="b"/>
        <c:majorTickMark val="none"/>
        <c:minorTickMark val="none"/>
        <c:tickLblPos val="nextTo"/>
        <c:crossAx val="127293312"/>
        <c:crosses val="autoZero"/>
        <c:auto val="1"/>
        <c:lblAlgn val="ctr"/>
        <c:lblOffset val="100"/>
        <c:noMultiLvlLbl val="0"/>
      </c:catAx>
      <c:valAx>
        <c:axId val="127293312"/>
        <c:scaling>
          <c:orientation val="minMax"/>
        </c:scaling>
        <c:delete val="0"/>
        <c:axPos val="l"/>
        <c:majorGridlines/>
        <c:title>
          <c:layout/>
          <c:overlay val="0"/>
        </c:title>
        <c:numFmt formatCode="General" sourceLinked="1"/>
        <c:majorTickMark val="none"/>
        <c:minorTickMark val="none"/>
        <c:tickLblPos val="nextTo"/>
        <c:crossAx val="127291776"/>
        <c:crosses val="autoZero"/>
        <c:crossBetween val="midCat"/>
      </c:valAx>
    </c:plotArea>
    <c:legend>
      <c:legendPos val="r"/>
      <c:layout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areaChart>
        <c:grouping val="stack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127504768"/>
        <c:axId val="127506304"/>
      </c:areaChart>
      <c:catAx>
        <c:axId val="127504768"/>
        <c:scaling>
          <c:orientation val="minMax"/>
        </c:scaling>
        <c:delete val="0"/>
        <c:axPos val="b"/>
        <c:majorTickMark val="none"/>
        <c:minorTickMark val="none"/>
        <c:tickLblPos val="nextTo"/>
        <c:crossAx val="127506304"/>
        <c:crosses val="autoZero"/>
        <c:auto val="1"/>
        <c:lblAlgn val="ctr"/>
        <c:lblOffset val="100"/>
        <c:noMultiLvlLbl val="0"/>
      </c:catAx>
      <c:valAx>
        <c:axId val="127506304"/>
        <c:scaling>
          <c:orientation val="minMax"/>
        </c:scaling>
        <c:delete val="0"/>
        <c:axPos val="l"/>
        <c:majorGridlines/>
        <c:title>
          <c:layout/>
          <c:overlay val="0"/>
        </c:title>
        <c:numFmt formatCode="General" sourceLinked="1"/>
        <c:majorTickMark val="none"/>
        <c:minorTickMark val="none"/>
        <c:tickLblPos val="nextTo"/>
        <c:crossAx val="127504768"/>
        <c:crosses val="autoZero"/>
        <c:crossBetween val="midCat"/>
      </c:valAx>
    </c:plotArea>
    <c:legend>
      <c:legendPos val="r"/>
      <c:layout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pl-PL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plotArea>
      <c:layout/>
      <c:areaChart>
        <c:grouping val="stack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129543168"/>
        <c:axId val="129590016"/>
      </c:areaChart>
      <c:catAx>
        <c:axId val="129543168"/>
        <c:scaling>
          <c:orientation val="minMax"/>
        </c:scaling>
        <c:delete val="0"/>
        <c:axPos val="b"/>
        <c:majorTickMark val="none"/>
        <c:minorTickMark val="none"/>
        <c:tickLblPos val="nextTo"/>
        <c:crossAx val="129590016"/>
        <c:crosses val="autoZero"/>
        <c:auto val="1"/>
        <c:lblAlgn val="ctr"/>
        <c:lblOffset val="100"/>
        <c:noMultiLvlLbl val="0"/>
      </c:catAx>
      <c:valAx>
        <c:axId val="129590016"/>
        <c:scaling>
          <c:orientation val="minMax"/>
        </c:scaling>
        <c:delete val="0"/>
        <c:axPos val="l"/>
        <c:majorGridlines/>
        <c:title>
          <c:layout/>
          <c:overlay val="0"/>
        </c:title>
        <c:numFmt formatCode="General" sourceLinked="1"/>
        <c:majorTickMark val="none"/>
        <c:minorTickMark val="none"/>
        <c:tickLblPos val="nextTo"/>
        <c:crossAx val="129543168"/>
        <c:crosses val="autoZero"/>
        <c:crossBetween val="midCat"/>
      </c:valAx>
    </c:plotArea>
    <c:legend>
      <c:legendPos val="r"/>
      <c:layout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plotArea>
      <c:layout/>
      <c:areaChart>
        <c:grouping val="stack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131897984"/>
        <c:axId val="131899776"/>
      </c:areaChart>
      <c:catAx>
        <c:axId val="131897984"/>
        <c:scaling>
          <c:orientation val="minMax"/>
        </c:scaling>
        <c:delete val="0"/>
        <c:axPos val="b"/>
        <c:majorTickMark val="none"/>
        <c:minorTickMark val="none"/>
        <c:tickLblPos val="nextTo"/>
        <c:crossAx val="131899776"/>
        <c:crosses val="autoZero"/>
        <c:auto val="1"/>
        <c:lblAlgn val="ctr"/>
        <c:lblOffset val="100"/>
        <c:noMultiLvlLbl val="0"/>
      </c:catAx>
      <c:valAx>
        <c:axId val="131899776"/>
        <c:scaling>
          <c:orientation val="minMax"/>
        </c:scaling>
        <c:delete val="0"/>
        <c:axPos val="l"/>
        <c:majorGridlines/>
        <c:title>
          <c:layout/>
          <c:overlay val="0"/>
        </c:title>
        <c:numFmt formatCode="General" sourceLinked="1"/>
        <c:majorTickMark val="none"/>
        <c:minorTickMark val="none"/>
        <c:tickLblPos val="nextTo"/>
        <c:crossAx val="131897984"/>
        <c:crosses val="autoZero"/>
        <c:crossBetween val="midCat"/>
      </c:valAx>
    </c:plotArea>
    <c:legend>
      <c:legendPos val="r"/>
      <c:layout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areaChart>
        <c:grouping val="stack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151314816"/>
        <c:axId val="151316352"/>
      </c:areaChart>
      <c:catAx>
        <c:axId val="151314816"/>
        <c:scaling>
          <c:orientation val="minMax"/>
        </c:scaling>
        <c:delete val="0"/>
        <c:axPos val="b"/>
        <c:majorTickMark val="none"/>
        <c:minorTickMark val="none"/>
        <c:tickLblPos val="nextTo"/>
        <c:crossAx val="151316352"/>
        <c:crosses val="autoZero"/>
        <c:auto val="1"/>
        <c:lblAlgn val="ctr"/>
        <c:lblOffset val="100"/>
        <c:noMultiLvlLbl val="0"/>
      </c:catAx>
      <c:valAx>
        <c:axId val="151316352"/>
        <c:scaling>
          <c:orientation val="minMax"/>
        </c:scaling>
        <c:delete val="0"/>
        <c:axPos val="l"/>
        <c:majorGridlines/>
        <c:title>
          <c:layout/>
          <c:overlay val="0"/>
        </c:title>
        <c:numFmt formatCode="General" sourceLinked="1"/>
        <c:majorTickMark val="none"/>
        <c:minorTickMark val="none"/>
        <c:tickLblPos val="nextTo"/>
        <c:crossAx val="151314816"/>
        <c:crosses val="autoZero"/>
        <c:crossBetween val="midCat"/>
      </c:valAx>
    </c:plotArea>
    <c:legend>
      <c:legendPos val="r"/>
      <c:layout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pl-PL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areaChart>
        <c:grouping val="stack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151497728"/>
        <c:axId val="151532288"/>
      </c:areaChart>
      <c:catAx>
        <c:axId val="151497728"/>
        <c:scaling>
          <c:orientation val="minMax"/>
        </c:scaling>
        <c:delete val="0"/>
        <c:axPos val="b"/>
        <c:majorTickMark val="none"/>
        <c:minorTickMark val="none"/>
        <c:tickLblPos val="nextTo"/>
        <c:crossAx val="151532288"/>
        <c:crosses val="autoZero"/>
        <c:auto val="1"/>
        <c:lblAlgn val="ctr"/>
        <c:lblOffset val="100"/>
        <c:noMultiLvlLbl val="0"/>
      </c:catAx>
      <c:valAx>
        <c:axId val="151532288"/>
        <c:scaling>
          <c:orientation val="minMax"/>
        </c:scaling>
        <c:delete val="0"/>
        <c:axPos val="l"/>
        <c:majorGridlines/>
        <c:title>
          <c:layout/>
          <c:overlay val="0"/>
        </c:title>
        <c:numFmt formatCode="General" sourceLinked="1"/>
        <c:majorTickMark val="none"/>
        <c:minorTickMark val="none"/>
        <c:tickLblPos val="nextTo"/>
        <c:crossAx val="151497728"/>
        <c:crosses val="autoZero"/>
        <c:crossBetween val="midCat"/>
      </c:valAx>
    </c:plotArea>
    <c:legend>
      <c:legendPos val="r"/>
      <c:layout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pl-PL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153673-9B35-4BE9-BB18-E20664FDD80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pl-PL"/>
        </a:p>
      </dgm:t>
    </dgm:pt>
    <dgm:pt modelId="{C6E5F232-D352-4BE3-BE70-F83457DA8B1D}">
      <dgm:prSet/>
      <dgm:spPr/>
      <dgm:t>
        <a:bodyPr/>
        <a:lstStyle/>
        <a:p>
          <a:pPr rtl="0"/>
          <a:r>
            <a:rPr lang="pl-PL" b="1" dirty="0" smtClean="0"/>
            <a:t>Lista LGRZS.004.125.2017 przywróconych członków zwyczajnych Stowarzyszenia Lokalna Grupa Rybacka „Zalew Szczeciński”</a:t>
          </a:r>
          <a:endParaRPr lang="pl-PL" dirty="0"/>
        </a:p>
      </dgm:t>
    </dgm:pt>
    <dgm:pt modelId="{B6C081BF-476E-4C8F-A081-1B63763CEBA7}" type="parTrans" cxnId="{4949DE37-0CCB-4C8F-B763-614A3153CA26}">
      <dgm:prSet/>
      <dgm:spPr/>
      <dgm:t>
        <a:bodyPr/>
        <a:lstStyle/>
        <a:p>
          <a:endParaRPr lang="pl-PL"/>
        </a:p>
      </dgm:t>
    </dgm:pt>
    <dgm:pt modelId="{3B81F62E-B308-4904-8843-8E48B737884B}" type="sibTrans" cxnId="{4949DE37-0CCB-4C8F-B763-614A3153CA26}">
      <dgm:prSet/>
      <dgm:spPr/>
      <dgm:t>
        <a:bodyPr/>
        <a:lstStyle/>
        <a:p>
          <a:endParaRPr lang="pl-PL"/>
        </a:p>
      </dgm:t>
    </dgm:pt>
    <dgm:pt modelId="{5A735063-5F35-403D-8238-A17884C69B9F}" type="pres">
      <dgm:prSet presAssocID="{F9153673-9B35-4BE9-BB18-E20664FDD80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7E7512BD-AA64-418C-98F4-E3ADAA25C3E8}" type="pres">
      <dgm:prSet presAssocID="{C6E5F232-D352-4BE3-BE70-F83457DA8B1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4949DE37-0CCB-4C8F-B763-614A3153CA26}" srcId="{F9153673-9B35-4BE9-BB18-E20664FDD805}" destId="{C6E5F232-D352-4BE3-BE70-F83457DA8B1D}" srcOrd="0" destOrd="0" parTransId="{B6C081BF-476E-4C8F-A081-1B63763CEBA7}" sibTransId="{3B81F62E-B308-4904-8843-8E48B737884B}"/>
    <dgm:cxn modelId="{AA5AC8BC-5C41-41DF-B1F1-8A85139A3893}" type="presOf" srcId="{F9153673-9B35-4BE9-BB18-E20664FDD805}" destId="{5A735063-5F35-403D-8238-A17884C69B9F}" srcOrd="0" destOrd="0" presId="urn:microsoft.com/office/officeart/2005/8/layout/vList2"/>
    <dgm:cxn modelId="{25AD9FB7-B8BE-4203-B8F5-03F82142174A}" type="presOf" srcId="{C6E5F232-D352-4BE3-BE70-F83457DA8B1D}" destId="{7E7512BD-AA64-418C-98F4-E3ADAA25C3E8}" srcOrd="0" destOrd="0" presId="urn:microsoft.com/office/officeart/2005/8/layout/vList2"/>
    <dgm:cxn modelId="{B896C915-8C0A-4AF3-A398-A4D6A7136B91}" type="presParOf" srcId="{5A735063-5F35-403D-8238-A17884C69B9F}" destId="{7E7512BD-AA64-418C-98F4-E3ADAA25C3E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506E1F-1B3C-4B84-A6F0-00AF7744A6D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BED6C344-AE85-40F2-93E6-36E7C3C0F2F0}">
      <dgm:prSet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pl-PL" b="1" dirty="0" smtClean="0"/>
            <a:t>Lista LGRZS.004.162.2017 przywróconych członków zwyczajnych Stowarzyszenia Lokalna Grupa Rybacka „Zalew Szczeciński”</a:t>
          </a:r>
          <a:endParaRPr lang="pl-PL" dirty="0"/>
        </a:p>
      </dgm:t>
    </dgm:pt>
    <dgm:pt modelId="{A1B4A71B-E536-4780-B2D8-54A195272EB8}" type="parTrans" cxnId="{03DCF69C-0FC5-48A8-B642-DDD438ED9F7D}">
      <dgm:prSet/>
      <dgm:spPr/>
      <dgm:t>
        <a:bodyPr/>
        <a:lstStyle/>
        <a:p>
          <a:endParaRPr lang="pl-PL"/>
        </a:p>
      </dgm:t>
    </dgm:pt>
    <dgm:pt modelId="{CE55AF8B-5358-47A6-8803-91B0821E8ACF}" type="sibTrans" cxnId="{03DCF69C-0FC5-48A8-B642-DDD438ED9F7D}">
      <dgm:prSet/>
      <dgm:spPr/>
      <dgm:t>
        <a:bodyPr/>
        <a:lstStyle/>
        <a:p>
          <a:endParaRPr lang="pl-PL"/>
        </a:p>
      </dgm:t>
    </dgm:pt>
    <dgm:pt modelId="{C79376C5-5896-4C8F-B627-445BD25E426B}" type="pres">
      <dgm:prSet presAssocID="{61506E1F-1B3C-4B84-A6F0-00AF7744A6D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98B3FD9C-0842-4B47-8BE2-A1254B767E14}" type="pres">
      <dgm:prSet presAssocID="{BED6C344-AE85-40F2-93E6-36E7C3C0F2F0}" presName="parentText" presStyleLbl="node1" presStyleIdx="0" presStyleCnt="1" custLinFactNeighborX="-1735" custLinFactNeighborY="-1818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03DCF69C-0FC5-48A8-B642-DDD438ED9F7D}" srcId="{61506E1F-1B3C-4B84-A6F0-00AF7744A6D2}" destId="{BED6C344-AE85-40F2-93E6-36E7C3C0F2F0}" srcOrd="0" destOrd="0" parTransId="{A1B4A71B-E536-4780-B2D8-54A195272EB8}" sibTransId="{CE55AF8B-5358-47A6-8803-91B0821E8ACF}"/>
    <dgm:cxn modelId="{E4F3CBA2-968C-4F42-B6BD-2F1BB02CC968}" type="presOf" srcId="{61506E1F-1B3C-4B84-A6F0-00AF7744A6D2}" destId="{C79376C5-5896-4C8F-B627-445BD25E426B}" srcOrd="0" destOrd="0" presId="urn:microsoft.com/office/officeart/2005/8/layout/vList2"/>
    <dgm:cxn modelId="{7EE99945-E377-4C69-9DC6-2FDE188C948F}" type="presOf" srcId="{BED6C344-AE85-40F2-93E6-36E7C3C0F2F0}" destId="{98B3FD9C-0842-4B47-8BE2-A1254B767E14}" srcOrd="0" destOrd="0" presId="urn:microsoft.com/office/officeart/2005/8/layout/vList2"/>
    <dgm:cxn modelId="{70B92D29-0751-4FA4-9A68-AAD927E3A658}" type="presParOf" srcId="{C79376C5-5896-4C8F-B627-445BD25E426B}" destId="{98B3FD9C-0842-4B47-8BE2-A1254B767E1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9BA4901-F987-4EB6-BB48-27E51A2D7215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pl-PL"/>
        </a:p>
      </dgm:t>
    </dgm:pt>
    <dgm:pt modelId="{8937C2FA-DFA4-4C82-85EF-2EFB8EBAF31C}">
      <dgm:prSet/>
      <dgm:spPr/>
      <dgm:t>
        <a:bodyPr/>
        <a:lstStyle/>
        <a:p>
          <a:pPr rtl="0"/>
          <a:r>
            <a:rPr lang="pl-PL" dirty="0" smtClean="0"/>
            <a:t>Przed aktualizacją listy członków zwyczajnych:</a:t>
          </a:r>
          <a:endParaRPr lang="pl-PL" dirty="0"/>
        </a:p>
      </dgm:t>
    </dgm:pt>
    <dgm:pt modelId="{B087295B-1A0B-4395-BA90-E768BA00EDD8}" type="parTrans" cxnId="{2500B3DC-FF32-404B-A5EC-16197BB0DF59}">
      <dgm:prSet/>
      <dgm:spPr/>
      <dgm:t>
        <a:bodyPr/>
        <a:lstStyle/>
        <a:p>
          <a:endParaRPr lang="pl-PL"/>
        </a:p>
      </dgm:t>
    </dgm:pt>
    <dgm:pt modelId="{CE5F46DF-0F9F-40AA-B103-87C304C5A1FC}" type="sibTrans" cxnId="{2500B3DC-FF32-404B-A5EC-16197BB0DF59}">
      <dgm:prSet/>
      <dgm:spPr/>
      <dgm:t>
        <a:bodyPr/>
        <a:lstStyle/>
        <a:p>
          <a:endParaRPr lang="pl-PL"/>
        </a:p>
      </dgm:t>
    </dgm:pt>
    <dgm:pt modelId="{20B2E8DA-E457-45A5-A297-2E41211D9B66}">
      <dgm:prSet custT="1"/>
      <dgm:spPr/>
      <dgm:t>
        <a:bodyPr/>
        <a:lstStyle/>
        <a:p>
          <a:pPr rtl="0"/>
          <a:r>
            <a:rPr lang="pl-PL" sz="1600" b="1" dirty="0" smtClean="0">
              <a:solidFill>
                <a:srgbClr val="FF0000"/>
              </a:solidFill>
            </a:rPr>
            <a:t>203 członków x 5,20 za list = 1 055,00 zł</a:t>
          </a:r>
          <a:endParaRPr lang="pl-PL" sz="1600" dirty="0">
            <a:solidFill>
              <a:srgbClr val="FF0000"/>
            </a:solidFill>
          </a:endParaRPr>
        </a:p>
      </dgm:t>
    </dgm:pt>
    <dgm:pt modelId="{DA4618AE-AFD9-46F8-A187-B57A31413F4D}" type="parTrans" cxnId="{743E977C-C839-4B2F-A026-C8C93F625242}">
      <dgm:prSet/>
      <dgm:spPr/>
      <dgm:t>
        <a:bodyPr/>
        <a:lstStyle/>
        <a:p>
          <a:endParaRPr lang="pl-PL"/>
        </a:p>
      </dgm:t>
    </dgm:pt>
    <dgm:pt modelId="{CE34DC6F-9270-4123-BEAF-0BDCCD244C33}" type="sibTrans" cxnId="{743E977C-C839-4B2F-A026-C8C93F625242}">
      <dgm:prSet/>
      <dgm:spPr/>
      <dgm:t>
        <a:bodyPr/>
        <a:lstStyle/>
        <a:p>
          <a:endParaRPr lang="pl-PL"/>
        </a:p>
      </dgm:t>
    </dgm:pt>
    <dgm:pt modelId="{F7F3BF90-F23A-4D8B-A714-75F4D1D421DE}" type="pres">
      <dgm:prSet presAssocID="{99BA4901-F987-4EB6-BB48-27E51A2D7215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9EB8271C-C31A-4D12-B97B-5B194C239BF1}" type="pres">
      <dgm:prSet presAssocID="{8937C2FA-DFA4-4C82-85EF-2EFB8EBAF31C}" presName="circle1" presStyleLbl="node1" presStyleIdx="0" presStyleCnt="2"/>
      <dgm:spPr/>
    </dgm:pt>
    <dgm:pt modelId="{3C857D95-BE7A-4CEF-AC55-1D7CE3FABF80}" type="pres">
      <dgm:prSet presAssocID="{8937C2FA-DFA4-4C82-85EF-2EFB8EBAF31C}" presName="space" presStyleCnt="0"/>
      <dgm:spPr/>
    </dgm:pt>
    <dgm:pt modelId="{950CD442-CE5B-4D88-856E-B02DD17BB2D1}" type="pres">
      <dgm:prSet presAssocID="{8937C2FA-DFA4-4C82-85EF-2EFB8EBAF31C}" presName="rect1" presStyleLbl="alignAcc1" presStyleIdx="0" presStyleCnt="2" custLinFactNeighborX="-1457" custLinFactNeighborY="16377"/>
      <dgm:spPr/>
      <dgm:t>
        <a:bodyPr/>
        <a:lstStyle/>
        <a:p>
          <a:endParaRPr lang="pl-PL"/>
        </a:p>
      </dgm:t>
    </dgm:pt>
    <dgm:pt modelId="{B07DF7EB-C6D8-417E-9E1A-093FE5DE3FF0}" type="pres">
      <dgm:prSet presAssocID="{20B2E8DA-E457-45A5-A297-2E41211D9B66}" presName="vertSpace2" presStyleLbl="node1" presStyleIdx="0" presStyleCnt="2"/>
      <dgm:spPr/>
    </dgm:pt>
    <dgm:pt modelId="{E6D36A80-D609-419B-AE21-0EF9D02776FB}" type="pres">
      <dgm:prSet presAssocID="{20B2E8DA-E457-45A5-A297-2E41211D9B66}" presName="circle2" presStyleLbl="node1" presStyleIdx="1" presStyleCnt="2"/>
      <dgm:spPr/>
    </dgm:pt>
    <dgm:pt modelId="{C6DF29C1-E1BF-4813-8B72-0971005C75AD}" type="pres">
      <dgm:prSet presAssocID="{20B2E8DA-E457-45A5-A297-2E41211D9B66}" presName="rect2" presStyleLbl="alignAcc1" presStyleIdx="1" presStyleCnt="2"/>
      <dgm:spPr/>
      <dgm:t>
        <a:bodyPr/>
        <a:lstStyle/>
        <a:p>
          <a:endParaRPr lang="pl-PL"/>
        </a:p>
      </dgm:t>
    </dgm:pt>
    <dgm:pt modelId="{78618523-79EE-4E21-9ED8-DBE469B8B02A}" type="pres">
      <dgm:prSet presAssocID="{8937C2FA-DFA4-4C82-85EF-2EFB8EBAF31C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78F925D-CA2D-415F-9F1D-985F07E63D79}" type="pres">
      <dgm:prSet presAssocID="{20B2E8DA-E457-45A5-A297-2E41211D9B66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743E977C-C839-4B2F-A026-C8C93F625242}" srcId="{99BA4901-F987-4EB6-BB48-27E51A2D7215}" destId="{20B2E8DA-E457-45A5-A297-2E41211D9B66}" srcOrd="1" destOrd="0" parTransId="{DA4618AE-AFD9-46F8-A187-B57A31413F4D}" sibTransId="{CE34DC6F-9270-4123-BEAF-0BDCCD244C33}"/>
    <dgm:cxn modelId="{1D89C37A-190C-436F-9386-36B69CE4F7AE}" type="presOf" srcId="{8937C2FA-DFA4-4C82-85EF-2EFB8EBAF31C}" destId="{78618523-79EE-4E21-9ED8-DBE469B8B02A}" srcOrd="1" destOrd="0" presId="urn:microsoft.com/office/officeart/2005/8/layout/target3"/>
    <dgm:cxn modelId="{18D15B9D-BFFD-47BD-87AF-E7C8CA3C00AF}" type="presOf" srcId="{20B2E8DA-E457-45A5-A297-2E41211D9B66}" destId="{778F925D-CA2D-415F-9F1D-985F07E63D79}" srcOrd="1" destOrd="0" presId="urn:microsoft.com/office/officeart/2005/8/layout/target3"/>
    <dgm:cxn modelId="{01E0B738-DD37-4506-A1F4-6FF5DE758543}" type="presOf" srcId="{99BA4901-F987-4EB6-BB48-27E51A2D7215}" destId="{F7F3BF90-F23A-4D8B-A714-75F4D1D421DE}" srcOrd="0" destOrd="0" presId="urn:microsoft.com/office/officeart/2005/8/layout/target3"/>
    <dgm:cxn modelId="{2E0D0D21-1BE1-4958-B495-25A4C9DAB712}" type="presOf" srcId="{20B2E8DA-E457-45A5-A297-2E41211D9B66}" destId="{C6DF29C1-E1BF-4813-8B72-0971005C75AD}" srcOrd="0" destOrd="0" presId="urn:microsoft.com/office/officeart/2005/8/layout/target3"/>
    <dgm:cxn modelId="{2500B3DC-FF32-404B-A5EC-16197BB0DF59}" srcId="{99BA4901-F987-4EB6-BB48-27E51A2D7215}" destId="{8937C2FA-DFA4-4C82-85EF-2EFB8EBAF31C}" srcOrd="0" destOrd="0" parTransId="{B087295B-1A0B-4395-BA90-E768BA00EDD8}" sibTransId="{CE5F46DF-0F9F-40AA-B103-87C304C5A1FC}"/>
    <dgm:cxn modelId="{7A2BDDA7-01BF-44E4-A2FE-885C58B867B6}" type="presOf" srcId="{8937C2FA-DFA4-4C82-85EF-2EFB8EBAF31C}" destId="{950CD442-CE5B-4D88-856E-B02DD17BB2D1}" srcOrd="0" destOrd="0" presId="urn:microsoft.com/office/officeart/2005/8/layout/target3"/>
    <dgm:cxn modelId="{CF1B9B85-EE3C-4786-8CE6-694DFAFDF991}" type="presParOf" srcId="{F7F3BF90-F23A-4D8B-A714-75F4D1D421DE}" destId="{9EB8271C-C31A-4D12-B97B-5B194C239BF1}" srcOrd="0" destOrd="0" presId="urn:microsoft.com/office/officeart/2005/8/layout/target3"/>
    <dgm:cxn modelId="{897D5598-8851-40D1-9E5C-52D44712E010}" type="presParOf" srcId="{F7F3BF90-F23A-4D8B-A714-75F4D1D421DE}" destId="{3C857D95-BE7A-4CEF-AC55-1D7CE3FABF80}" srcOrd="1" destOrd="0" presId="urn:microsoft.com/office/officeart/2005/8/layout/target3"/>
    <dgm:cxn modelId="{359CE116-6C8E-4A55-A7CC-C2A2F47AE56E}" type="presParOf" srcId="{F7F3BF90-F23A-4D8B-A714-75F4D1D421DE}" destId="{950CD442-CE5B-4D88-856E-B02DD17BB2D1}" srcOrd="2" destOrd="0" presId="urn:microsoft.com/office/officeart/2005/8/layout/target3"/>
    <dgm:cxn modelId="{B77D03C7-5A13-4F71-8D2D-52BE59843FCD}" type="presParOf" srcId="{F7F3BF90-F23A-4D8B-A714-75F4D1D421DE}" destId="{B07DF7EB-C6D8-417E-9E1A-093FE5DE3FF0}" srcOrd="3" destOrd="0" presId="urn:microsoft.com/office/officeart/2005/8/layout/target3"/>
    <dgm:cxn modelId="{5E40313C-E27F-4C74-82E4-EBF91060E6D0}" type="presParOf" srcId="{F7F3BF90-F23A-4D8B-A714-75F4D1D421DE}" destId="{E6D36A80-D609-419B-AE21-0EF9D02776FB}" srcOrd="4" destOrd="0" presId="urn:microsoft.com/office/officeart/2005/8/layout/target3"/>
    <dgm:cxn modelId="{EAB9BCF3-BFB7-4894-9073-02DBAAEC24D6}" type="presParOf" srcId="{F7F3BF90-F23A-4D8B-A714-75F4D1D421DE}" destId="{C6DF29C1-E1BF-4813-8B72-0971005C75AD}" srcOrd="5" destOrd="0" presId="urn:microsoft.com/office/officeart/2005/8/layout/target3"/>
    <dgm:cxn modelId="{661556EF-979F-4D14-BB44-A7B33152A005}" type="presParOf" srcId="{F7F3BF90-F23A-4D8B-A714-75F4D1D421DE}" destId="{78618523-79EE-4E21-9ED8-DBE469B8B02A}" srcOrd="6" destOrd="0" presId="urn:microsoft.com/office/officeart/2005/8/layout/target3"/>
    <dgm:cxn modelId="{85B49857-7E96-4FB1-998E-76341C315E58}" type="presParOf" srcId="{F7F3BF90-F23A-4D8B-A714-75F4D1D421DE}" destId="{778F925D-CA2D-415F-9F1D-985F07E63D79}" srcOrd="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13544D3-6B6B-4A90-B19C-118B9DE70FDB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B78EB2BE-B480-4D70-A5B3-FA149D9E35A3}">
      <dgm:prSet/>
      <dgm:spPr/>
      <dgm:t>
        <a:bodyPr/>
        <a:lstStyle/>
        <a:p>
          <a:pPr rtl="0"/>
          <a:r>
            <a:rPr lang="pl-PL" smtClean="0"/>
            <a:t>Po aktualizacji listy członków zwyczajnych:</a:t>
          </a:r>
          <a:endParaRPr lang="pl-PL"/>
        </a:p>
      </dgm:t>
    </dgm:pt>
    <dgm:pt modelId="{1E583ED7-9756-4B59-BC37-35051F5EF141}" type="parTrans" cxnId="{174261E0-448A-43E9-81DC-C997ABA8DCAB}">
      <dgm:prSet/>
      <dgm:spPr/>
      <dgm:t>
        <a:bodyPr/>
        <a:lstStyle/>
        <a:p>
          <a:endParaRPr lang="pl-PL"/>
        </a:p>
      </dgm:t>
    </dgm:pt>
    <dgm:pt modelId="{B871C865-AB98-4731-B5B7-925B943D2C42}" type="sibTrans" cxnId="{174261E0-448A-43E9-81DC-C997ABA8DCAB}">
      <dgm:prSet/>
      <dgm:spPr/>
      <dgm:t>
        <a:bodyPr/>
        <a:lstStyle/>
        <a:p>
          <a:endParaRPr lang="pl-PL"/>
        </a:p>
      </dgm:t>
    </dgm:pt>
    <dgm:pt modelId="{46DAB909-B67C-4878-BEA1-C9CA09069134}">
      <dgm:prSet custT="1"/>
      <dgm:spPr/>
      <dgm:t>
        <a:bodyPr/>
        <a:lstStyle/>
        <a:p>
          <a:pPr rtl="0"/>
          <a:r>
            <a:rPr lang="pl-PL" sz="1800" b="1" dirty="0" smtClean="0">
              <a:solidFill>
                <a:srgbClr val="FF0000"/>
              </a:solidFill>
            </a:rPr>
            <a:t>68 członków x 5,20 za list = 353,60 zł</a:t>
          </a:r>
          <a:endParaRPr lang="pl-PL" sz="1800" dirty="0">
            <a:solidFill>
              <a:srgbClr val="FF0000"/>
            </a:solidFill>
          </a:endParaRPr>
        </a:p>
      </dgm:t>
    </dgm:pt>
    <dgm:pt modelId="{27C79E74-9AF6-4050-AADC-FD768592B4B5}" type="parTrans" cxnId="{14D1009E-FA97-40C8-93A2-1C7FE131A589}">
      <dgm:prSet/>
      <dgm:spPr/>
      <dgm:t>
        <a:bodyPr/>
        <a:lstStyle/>
        <a:p>
          <a:endParaRPr lang="pl-PL"/>
        </a:p>
      </dgm:t>
    </dgm:pt>
    <dgm:pt modelId="{88B6E822-1791-4B04-9CB9-4D5496BB9B4F}" type="sibTrans" cxnId="{14D1009E-FA97-40C8-93A2-1C7FE131A589}">
      <dgm:prSet/>
      <dgm:spPr/>
      <dgm:t>
        <a:bodyPr/>
        <a:lstStyle/>
        <a:p>
          <a:endParaRPr lang="pl-PL"/>
        </a:p>
      </dgm:t>
    </dgm:pt>
    <dgm:pt modelId="{3322298F-C905-49CE-A9D7-8D16C02F5CFE}" type="pres">
      <dgm:prSet presAssocID="{C13544D3-6B6B-4A90-B19C-118B9DE70FDB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CC1AC123-1E65-4E5A-AEA3-51359A399647}" type="pres">
      <dgm:prSet presAssocID="{B78EB2BE-B480-4D70-A5B3-FA149D9E35A3}" presName="circle1" presStyleLbl="node1" presStyleIdx="0" presStyleCnt="2" custLinFactNeighborX="689"/>
      <dgm:spPr/>
    </dgm:pt>
    <dgm:pt modelId="{B59F6189-06D5-44C2-9029-5825E5F547A2}" type="pres">
      <dgm:prSet presAssocID="{B78EB2BE-B480-4D70-A5B3-FA149D9E35A3}" presName="space" presStyleCnt="0"/>
      <dgm:spPr/>
    </dgm:pt>
    <dgm:pt modelId="{B3F73182-06FA-4D78-B341-28AE8BAA6726}" type="pres">
      <dgm:prSet presAssocID="{B78EB2BE-B480-4D70-A5B3-FA149D9E35A3}" presName="rect1" presStyleLbl="alignAcc1" presStyleIdx="0" presStyleCnt="2"/>
      <dgm:spPr/>
      <dgm:t>
        <a:bodyPr/>
        <a:lstStyle/>
        <a:p>
          <a:endParaRPr lang="pl-PL"/>
        </a:p>
      </dgm:t>
    </dgm:pt>
    <dgm:pt modelId="{275C8C63-9924-4406-A105-CD2A955F0F1D}" type="pres">
      <dgm:prSet presAssocID="{46DAB909-B67C-4878-BEA1-C9CA09069134}" presName="vertSpace2" presStyleLbl="node1" presStyleIdx="0" presStyleCnt="2"/>
      <dgm:spPr/>
    </dgm:pt>
    <dgm:pt modelId="{3F13FEF6-55A6-4234-9E85-F9C2ACBEF42A}" type="pres">
      <dgm:prSet presAssocID="{46DAB909-B67C-4878-BEA1-C9CA09069134}" presName="circle2" presStyleLbl="node1" presStyleIdx="1" presStyleCnt="2"/>
      <dgm:spPr/>
    </dgm:pt>
    <dgm:pt modelId="{98C8DBB8-71FD-4AA0-A135-46A5C3507141}" type="pres">
      <dgm:prSet presAssocID="{46DAB909-B67C-4878-BEA1-C9CA09069134}" presName="rect2" presStyleLbl="alignAcc1" presStyleIdx="1" presStyleCnt="2"/>
      <dgm:spPr/>
      <dgm:t>
        <a:bodyPr/>
        <a:lstStyle/>
        <a:p>
          <a:endParaRPr lang="pl-PL"/>
        </a:p>
      </dgm:t>
    </dgm:pt>
    <dgm:pt modelId="{82C56E8B-59A1-4A3F-92CA-046FA2A6244D}" type="pres">
      <dgm:prSet presAssocID="{B78EB2BE-B480-4D70-A5B3-FA149D9E35A3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BD37E1F-471C-4698-A9D4-4F7827C950C1}" type="pres">
      <dgm:prSet presAssocID="{46DAB909-B67C-4878-BEA1-C9CA09069134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2758843F-45BC-435E-BA72-02BB35574EDB}" type="presOf" srcId="{46DAB909-B67C-4878-BEA1-C9CA09069134}" destId="{BBD37E1F-471C-4698-A9D4-4F7827C950C1}" srcOrd="1" destOrd="0" presId="urn:microsoft.com/office/officeart/2005/8/layout/target3"/>
    <dgm:cxn modelId="{14D1009E-FA97-40C8-93A2-1C7FE131A589}" srcId="{C13544D3-6B6B-4A90-B19C-118B9DE70FDB}" destId="{46DAB909-B67C-4878-BEA1-C9CA09069134}" srcOrd="1" destOrd="0" parTransId="{27C79E74-9AF6-4050-AADC-FD768592B4B5}" sibTransId="{88B6E822-1791-4B04-9CB9-4D5496BB9B4F}"/>
    <dgm:cxn modelId="{99FFCE31-FF06-4CFE-9035-63705644B696}" type="presOf" srcId="{C13544D3-6B6B-4A90-B19C-118B9DE70FDB}" destId="{3322298F-C905-49CE-A9D7-8D16C02F5CFE}" srcOrd="0" destOrd="0" presId="urn:microsoft.com/office/officeart/2005/8/layout/target3"/>
    <dgm:cxn modelId="{42B2B411-B4E7-449E-9AB9-D4C3EAB6B63C}" type="presOf" srcId="{B78EB2BE-B480-4D70-A5B3-FA149D9E35A3}" destId="{B3F73182-06FA-4D78-B341-28AE8BAA6726}" srcOrd="0" destOrd="0" presId="urn:microsoft.com/office/officeart/2005/8/layout/target3"/>
    <dgm:cxn modelId="{7996777D-A6D1-4AAB-86B0-C95FF9427FFE}" type="presOf" srcId="{B78EB2BE-B480-4D70-A5B3-FA149D9E35A3}" destId="{82C56E8B-59A1-4A3F-92CA-046FA2A6244D}" srcOrd="1" destOrd="0" presId="urn:microsoft.com/office/officeart/2005/8/layout/target3"/>
    <dgm:cxn modelId="{174261E0-448A-43E9-81DC-C997ABA8DCAB}" srcId="{C13544D3-6B6B-4A90-B19C-118B9DE70FDB}" destId="{B78EB2BE-B480-4D70-A5B3-FA149D9E35A3}" srcOrd="0" destOrd="0" parTransId="{1E583ED7-9756-4B59-BC37-35051F5EF141}" sibTransId="{B871C865-AB98-4731-B5B7-925B943D2C42}"/>
    <dgm:cxn modelId="{385B5117-2F2E-41BB-B5CC-2FF0E3874846}" type="presOf" srcId="{46DAB909-B67C-4878-BEA1-C9CA09069134}" destId="{98C8DBB8-71FD-4AA0-A135-46A5C3507141}" srcOrd="0" destOrd="0" presId="urn:microsoft.com/office/officeart/2005/8/layout/target3"/>
    <dgm:cxn modelId="{37DCC371-EC75-46FE-8600-BBA74089281F}" type="presParOf" srcId="{3322298F-C905-49CE-A9D7-8D16C02F5CFE}" destId="{CC1AC123-1E65-4E5A-AEA3-51359A399647}" srcOrd="0" destOrd="0" presId="urn:microsoft.com/office/officeart/2005/8/layout/target3"/>
    <dgm:cxn modelId="{652BBF2C-018A-4182-AF91-74032BFEA2CF}" type="presParOf" srcId="{3322298F-C905-49CE-A9D7-8D16C02F5CFE}" destId="{B59F6189-06D5-44C2-9029-5825E5F547A2}" srcOrd="1" destOrd="0" presId="urn:microsoft.com/office/officeart/2005/8/layout/target3"/>
    <dgm:cxn modelId="{13374A9D-F9E4-4054-8D14-7EDDB4AC240C}" type="presParOf" srcId="{3322298F-C905-49CE-A9D7-8D16C02F5CFE}" destId="{B3F73182-06FA-4D78-B341-28AE8BAA6726}" srcOrd="2" destOrd="0" presId="urn:microsoft.com/office/officeart/2005/8/layout/target3"/>
    <dgm:cxn modelId="{30A79EA7-3DDA-440B-ACAC-E65D4A120F8D}" type="presParOf" srcId="{3322298F-C905-49CE-A9D7-8D16C02F5CFE}" destId="{275C8C63-9924-4406-A105-CD2A955F0F1D}" srcOrd="3" destOrd="0" presId="urn:microsoft.com/office/officeart/2005/8/layout/target3"/>
    <dgm:cxn modelId="{A53D53F2-6C53-4BF6-8251-B87960909A7B}" type="presParOf" srcId="{3322298F-C905-49CE-A9D7-8D16C02F5CFE}" destId="{3F13FEF6-55A6-4234-9E85-F9C2ACBEF42A}" srcOrd="4" destOrd="0" presId="urn:microsoft.com/office/officeart/2005/8/layout/target3"/>
    <dgm:cxn modelId="{4E8A7D9E-FBD4-41E7-83BB-3477AFC394D1}" type="presParOf" srcId="{3322298F-C905-49CE-A9D7-8D16C02F5CFE}" destId="{98C8DBB8-71FD-4AA0-A135-46A5C3507141}" srcOrd="5" destOrd="0" presId="urn:microsoft.com/office/officeart/2005/8/layout/target3"/>
    <dgm:cxn modelId="{98C28089-7B22-4CEC-93EB-D929AD71308A}" type="presParOf" srcId="{3322298F-C905-49CE-A9D7-8D16C02F5CFE}" destId="{82C56E8B-59A1-4A3F-92CA-046FA2A6244D}" srcOrd="6" destOrd="0" presId="urn:microsoft.com/office/officeart/2005/8/layout/target3"/>
    <dgm:cxn modelId="{B3728F91-61F3-4BFE-A24D-99DFF0F17428}" type="presParOf" srcId="{3322298F-C905-49CE-A9D7-8D16C02F5CFE}" destId="{BBD37E1F-471C-4698-A9D4-4F7827C950C1}" srcOrd="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F9998EE-3315-4EA9-BB0E-D3352280164D}" type="doc">
      <dgm:prSet loTypeId="urn:microsoft.com/office/officeart/2009/3/layout/PlusandMinus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FA94809E-AFF1-41FF-BCFD-86DED7152FC4}">
      <dgm:prSet custT="1"/>
      <dgm:spPr/>
      <dgm:t>
        <a:bodyPr/>
        <a:lstStyle/>
        <a:p>
          <a:pPr rtl="0"/>
          <a:r>
            <a:rPr lang="pl-PL" sz="2300" dirty="0" smtClean="0"/>
            <a:t>8 360,00 </a:t>
          </a:r>
          <a:r>
            <a:rPr lang="pl-PL" sz="1800" dirty="0" smtClean="0"/>
            <a:t>zł</a:t>
          </a:r>
          <a:r>
            <a:rPr lang="pl-PL" sz="2300" dirty="0" smtClean="0"/>
            <a:t> </a:t>
          </a:r>
          <a:endParaRPr lang="pl-PL" sz="2300" dirty="0"/>
        </a:p>
      </dgm:t>
    </dgm:pt>
    <dgm:pt modelId="{68F00FAF-E96C-40DB-8F47-FD450CF11DA5}" type="parTrans" cxnId="{85726546-1117-4AFA-985C-DF006665A318}">
      <dgm:prSet/>
      <dgm:spPr/>
      <dgm:t>
        <a:bodyPr/>
        <a:lstStyle/>
        <a:p>
          <a:endParaRPr lang="pl-PL"/>
        </a:p>
      </dgm:t>
    </dgm:pt>
    <dgm:pt modelId="{8DBAB372-CB74-4986-A63F-83EB6235DF28}" type="sibTrans" cxnId="{85726546-1117-4AFA-985C-DF006665A318}">
      <dgm:prSet/>
      <dgm:spPr/>
      <dgm:t>
        <a:bodyPr/>
        <a:lstStyle/>
        <a:p>
          <a:endParaRPr lang="pl-PL"/>
        </a:p>
      </dgm:t>
    </dgm:pt>
    <dgm:pt modelId="{487DCE92-9EB2-40FA-816A-EB6873604CDB}">
      <dgm:prSet custT="1"/>
      <dgm:spPr/>
      <dgm:t>
        <a:bodyPr/>
        <a:lstStyle/>
        <a:p>
          <a:pPr rtl="0"/>
          <a:r>
            <a:rPr lang="pl-PL" sz="2400" dirty="0" smtClean="0"/>
            <a:t>728,00 zł </a:t>
          </a:r>
          <a:endParaRPr lang="pl-PL" sz="2400" dirty="0"/>
        </a:p>
      </dgm:t>
    </dgm:pt>
    <dgm:pt modelId="{03B4BCA3-04E9-4843-B918-3EB6D8B8B03D}" type="parTrans" cxnId="{0F854FC6-89F3-477A-8237-7E3847F75834}">
      <dgm:prSet/>
      <dgm:spPr/>
      <dgm:t>
        <a:bodyPr/>
        <a:lstStyle/>
        <a:p>
          <a:endParaRPr lang="pl-PL"/>
        </a:p>
      </dgm:t>
    </dgm:pt>
    <dgm:pt modelId="{7F414F2E-18C9-4DBD-878D-8F19E6FE7916}" type="sibTrans" cxnId="{0F854FC6-89F3-477A-8237-7E3847F75834}">
      <dgm:prSet/>
      <dgm:spPr/>
      <dgm:t>
        <a:bodyPr/>
        <a:lstStyle/>
        <a:p>
          <a:endParaRPr lang="pl-PL"/>
        </a:p>
      </dgm:t>
    </dgm:pt>
    <dgm:pt modelId="{4FC903FD-9B15-448B-9A40-1C0E21F09F04}" type="pres">
      <dgm:prSet presAssocID="{5F9998EE-3315-4EA9-BB0E-D3352280164D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635C8F80-4BBB-4330-A871-204692E1FBC9}" type="pres">
      <dgm:prSet presAssocID="{5F9998EE-3315-4EA9-BB0E-D3352280164D}" presName="Background" presStyleLbl="bgImgPlace1" presStyleIdx="0" presStyleCnt="1" custScaleX="160312" custLinFactNeighborX="7125" custLinFactNeighborY="970"/>
      <dgm:spPr/>
    </dgm:pt>
    <dgm:pt modelId="{1B1C8B08-0C50-4EF2-AF33-B56220E175BD}" type="pres">
      <dgm:prSet presAssocID="{5F9998EE-3315-4EA9-BB0E-D3352280164D}" presName="ParentText1" presStyleLbl="revTx" presStyleIdx="0" presStyleCnt="2" custScaleX="212064" custLinFactNeighborY="796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7ED57CD-5571-4BBC-87F2-337157EA44F1}" type="pres">
      <dgm:prSet presAssocID="{5F9998EE-3315-4EA9-BB0E-D3352280164D}" presName="ParentText2" presStyleLbl="revTx" presStyleIdx="1" presStyleCnt="2" custScaleX="189545" custLinFactNeighborX="59126" custLinFactNeighborY="435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67DCFBE-F91E-4DF9-A13E-A1155110A715}" type="pres">
      <dgm:prSet presAssocID="{5F9998EE-3315-4EA9-BB0E-D3352280164D}" presName="Plus" presStyleLbl="alignNode1" presStyleIdx="0" presStyleCnt="2"/>
      <dgm:spPr/>
    </dgm:pt>
    <dgm:pt modelId="{FF4A110D-1BE8-48E6-B968-AEE975C3900D}" type="pres">
      <dgm:prSet presAssocID="{5F9998EE-3315-4EA9-BB0E-D3352280164D}" presName="Minus" presStyleLbl="alignNode1" presStyleIdx="1" presStyleCnt="2"/>
      <dgm:spPr/>
    </dgm:pt>
    <dgm:pt modelId="{0D6BFEDD-9B0F-45DB-8B2F-94DD5A486E96}" type="pres">
      <dgm:prSet presAssocID="{5F9998EE-3315-4EA9-BB0E-D3352280164D}" presName="Divider" presStyleLbl="parChTrans1D1" presStyleIdx="0" presStyleCnt="1"/>
      <dgm:spPr/>
    </dgm:pt>
  </dgm:ptLst>
  <dgm:cxnLst>
    <dgm:cxn modelId="{7F1A6CC2-C4B5-4D35-A533-D4A8793C3000}" type="presOf" srcId="{487DCE92-9EB2-40FA-816A-EB6873604CDB}" destId="{57ED57CD-5571-4BBC-87F2-337157EA44F1}" srcOrd="0" destOrd="0" presId="urn:microsoft.com/office/officeart/2009/3/layout/PlusandMinus"/>
    <dgm:cxn modelId="{85726546-1117-4AFA-985C-DF006665A318}" srcId="{5F9998EE-3315-4EA9-BB0E-D3352280164D}" destId="{FA94809E-AFF1-41FF-BCFD-86DED7152FC4}" srcOrd="0" destOrd="0" parTransId="{68F00FAF-E96C-40DB-8F47-FD450CF11DA5}" sibTransId="{8DBAB372-CB74-4986-A63F-83EB6235DF28}"/>
    <dgm:cxn modelId="{03529804-E6C7-4BE7-B8C5-93767496F6D3}" type="presOf" srcId="{FA94809E-AFF1-41FF-BCFD-86DED7152FC4}" destId="{1B1C8B08-0C50-4EF2-AF33-B56220E175BD}" srcOrd="0" destOrd="0" presId="urn:microsoft.com/office/officeart/2009/3/layout/PlusandMinus"/>
    <dgm:cxn modelId="{42794FF0-08A8-4DE1-AA9F-5AF898F1FFA4}" type="presOf" srcId="{5F9998EE-3315-4EA9-BB0E-D3352280164D}" destId="{4FC903FD-9B15-448B-9A40-1C0E21F09F04}" srcOrd="0" destOrd="0" presId="urn:microsoft.com/office/officeart/2009/3/layout/PlusandMinus"/>
    <dgm:cxn modelId="{0F854FC6-89F3-477A-8237-7E3847F75834}" srcId="{5F9998EE-3315-4EA9-BB0E-D3352280164D}" destId="{487DCE92-9EB2-40FA-816A-EB6873604CDB}" srcOrd="1" destOrd="0" parTransId="{03B4BCA3-04E9-4843-B918-3EB6D8B8B03D}" sibTransId="{7F414F2E-18C9-4DBD-878D-8F19E6FE7916}"/>
    <dgm:cxn modelId="{8B59D54E-A9D5-4B21-911E-3FC0C94431F9}" type="presParOf" srcId="{4FC903FD-9B15-448B-9A40-1C0E21F09F04}" destId="{635C8F80-4BBB-4330-A871-204692E1FBC9}" srcOrd="0" destOrd="0" presId="urn:microsoft.com/office/officeart/2009/3/layout/PlusandMinus"/>
    <dgm:cxn modelId="{B6F82F2F-93A5-4122-95D0-9B96299D5574}" type="presParOf" srcId="{4FC903FD-9B15-448B-9A40-1C0E21F09F04}" destId="{1B1C8B08-0C50-4EF2-AF33-B56220E175BD}" srcOrd="1" destOrd="0" presId="urn:microsoft.com/office/officeart/2009/3/layout/PlusandMinus"/>
    <dgm:cxn modelId="{50080B3C-2920-4936-8F5A-443F67D36097}" type="presParOf" srcId="{4FC903FD-9B15-448B-9A40-1C0E21F09F04}" destId="{57ED57CD-5571-4BBC-87F2-337157EA44F1}" srcOrd="2" destOrd="0" presId="urn:microsoft.com/office/officeart/2009/3/layout/PlusandMinus"/>
    <dgm:cxn modelId="{3B066B2E-4862-403A-8757-CFD15969AA3F}" type="presParOf" srcId="{4FC903FD-9B15-448B-9A40-1C0E21F09F04}" destId="{C67DCFBE-F91E-4DF9-A13E-A1155110A715}" srcOrd="3" destOrd="0" presId="urn:microsoft.com/office/officeart/2009/3/layout/PlusandMinus"/>
    <dgm:cxn modelId="{D9489902-14F7-4C38-9327-493D725A3FB0}" type="presParOf" srcId="{4FC903FD-9B15-448B-9A40-1C0E21F09F04}" destId="{FF4A110D-1BE8-48E6-B968-AEE975C3900D}" srcOrd="4" destOrd="0" presId="urn:microsoft.com/office/officeart/2009/3/layout/PlusandMinus"/>
    <dgm:cxn modelId="{AF86F065-F308-4D55-A0FD-D73345E66B38}" type="presParOf" srcId="{4FC903FD-9B15-448B-9A40-1C0E21F09F04}" destId="{0D6BFEDD-9B0F-45DB-8B2F-94DD5A486E96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20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9153673-9B35-4BE9-BB18-E20664FDD805}" type="doc">
      <dgm:prSet loTypeId="urn:microsoft.com/office/officeart/2005/8/layout/hList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C6E5F232-D352-4BE3-BE70-F83457DA8B1D}">
      <dgm:prSet custT="1"/>
      <dgm:spPr/>
      <dgm:t>
        <a:bodyPr/>
        <a:lstStyle/>
        <a:p>
          <a:pPr rtl="0"/>
          <a:r>
            <a:rPr lang="pl-PL" sz="3500" dirty="0" smtClean="0"/>
            <a:t>Nabór I/2017</a:t>
          </a:r>
          <a:br>
            <a:rPr lang="pl-PL" sz="3500" dirty="0" smtClean="0"/>
          </a:br>
          <a:r>
            <a:rPr lang="pl-PL" sz="1600" dirty="0" smtClean="0"/>
            <a:t>od 5 do 20 czerwca 2017  </a:t>
          </a:r>
          <a:endParaRPr lang="pl-PL" sz="3500" dirty="0"/>
        </a:p>
      </dgm:t>
    </dgm:pt>
    <dgm:pt modelId="{B6C081BF-476E-4C8F-A081-1B63763CEBA7}" type="parTrans" cxnId="{4949DE37-0CCB-4C8F-B763-614A3153CA26}">
      <dgm:prSet/>
      <dgm:spPr/>
      <dgm:t>
        <a:bodyPr/>
        <a:lstStyle/>
        <a:p>
          <a:endParaRPr lang="pl-PL"/>
        </a:p>
      </dgm:t>
    </dgm:pt>
    <dgm:pt modelId="{3B81F62E-B308-4904-8843-8E48B737884B}" type="sibTrans" cxnId="{4949DE37-0CCB-4C8F-B763-614A3153CA26}">
      <dgm:prSet/>
      <dgm:spPr/>
      <dgm:t>
        <a:bodyPr/>
        <a:lstStyle/>
        <a:p>
          <a:endParaRPr lang="pl-PL"/>
        </a:p>
      </dgm:t>
    </dgm:pt>
    <dgm:pt modelId="{78065D77-DAD5-4A90-B102-9A1B9228E020}">
      <dgm:prSet custT="1"/>
      <dgm:spPr/>
      <dgm:t>
        <a:bodyPr/>
        <a:lstStyle/>
        <a:p>
          <a:r>
            <a:rPr lang="pl-PL" sz="2000" dirty="0" smtClean="0"/>
            <a:t> 7 przedsięwzięć, </a:t>
          </a:r>
          <a:endParaRPr lang="pl-PL" sz="2000" dirty="0"/>
        </a:p>
      </dgm:t>
    </dgm:pt>
    <dgm:pt modelId="{AD93CB97-936C-44D6-9AF5-C751ABF8727E}" type="parTrans" cxnId="{2EACD291-D8EC-4339-8F4A-7D0D209A9C64}">
      <dgm:prSet/>
      <dgm:spPr/>
      <dgm:t>
        <a:bodyPr/>
        <a:lstStyle/>
        <a:p>
          <a:endParaRPr lang="pl-PL"/>
        </a:p>
      </dgm:t>
    </dgm:pt>
    <dgm:pt modelId="{A72FA7FF-7B5C-4693-A596-255188A3B61E}" type="sibTrans" cxnId="{2EACD291-D8EC-4339-8F4A-7D0D209A9C64}">
      <dgm:prSet/>
      <dgm:spPr/>
      <dgm:t>
        <a:bodyPr/>
        <a:lstStyle/>
        <a:p>
          <a:endParaRPr lang="pl-PL"/>
        </a:p>
      </dgm:t>
    </dgm:pt>
    <dgm:pt modelId="{CC7540D2-2DEC-48E3-A688-161168997FB6}">
      <dgm:prSet custT="1"/>
      <dgm:spPr/>
      <dgm:t>
        <a:bodyPr/>
        <a:lstStyle/>
        <a:p>
          <a:r>
            <a:rPr lang="pl-PL" sz="2000" b="0" i="0" u="none" dirty="0" smtClean="0"/>
            <a:t>2 384 910,00 zł łączna pula dofinansowania,</a:t>
          </a:r>
          <a:endParaRPr lang="pl-PL" sz="2000" dirty="0"/>
        </a:p>
      </dgm:t>
    </dgm:pt>
    <dgm:pt modelId="{FF293250-2D01-4478-B221-E999241F5F74}" type="parTrans" cxnId="{3885DF24-A277-4DED-8B25-8A5D9CB7C42C}">
      <dgm:prSet/>
      <dgm:spPr/>
      <dgm:t>
        <a:bodyPr/>
        <a:lstStyle/>
        <a:p>
          <a:endParaRPr lang="pl-PL"/>
        </a:p>
      </dgm:t>
    </dgm:pt>
    <dgm:pt modelId="{ECB791F6-7AA0-4156-9D66-51F8451FAF37}" type="sibTrans" cxnId="{3885DF24-A277-4DED-8B25-8A5D9CB7C42C}">
      <dgm:prSet/>
      <dgm:spPr/>
      <dgm:t>
        <a:bodyPr/>
        <a:lstStyle/>
        <a:p>
          <a:endParaRPr lang="pl-PL"/>
        </a:p>
      </dgm:t>
    </dgm:pt>
    <dgm:pt modelId="{D8C0AC5B-BBCE-4277-BB09-B683791B11B0}">
      <dgm:prSet custT="1"/>
      <dgm:spPr/>
      <dgm:t>
        <a:bodyPr/>
        <a:lstStyle/>
        <a:p>
          <a:r>
            <a:rPr lang="pl-PL" sz="2000" dirty="0" smtClean="0"/>
            <a:t>Skierowany głównie do JST i podległych oraz do NGO</a:t>
          </a:r>
          <a:endParaRPr lang="pl-PL" sz="2000" dirty="0"/>
        </a:p>
      </dgm:t>
    </dgm:pt>
    <dgm:pt modelId="{FB0C1EAD-17F8-4CCE-BFD4-A2A6DF015C91}" type="parTrans" cxnId="{6A11B249-8EEC-445B-8352-297876B1345B}">
      <dgm:prSet/>
      <dgm:spPr/>
      <dgm:t>
        <a:bodyPr/>
        <a:lstStyle/>
        <a:p>
          <a:endParaRPr lang="pl-PL"/>
        </a:p>
      </dgm:t>
    </dgm:pt>
    <dgm:pt modelId="{F0095173-233A-4263-8E46-20020FAE1FF9}" type="sibTrans" cxnId="{6A11B249-8EEC-445B-8352-297876B1345B}">
      <dgm:prSet/>
      <dgm:spPr/>
      <dgm:t>
        <a:bodyPr/>
        <a:lstStyle/>
        <a:p>
          <a:endParaRPr lang="pl-PL"/>
        </a:p>
      </dgm:t>
    </dgm:pt>
    <dgm:pt modelId="{9D9013A7-6D02-49E6-ADFF-720D46F0BB74}">
      <dgm:prSet custT="1"/>
      <dgm:spPr/>
      <dgm:t>
        <a:bodyPr/>
        <a:lstStyle/>
        <a:p>
          <a:r>
            <a:rPr lang="pl-PL" sz="2000" dirty="0" smtClean="0"/>
            <a:t>Złożonych zostało 9 wniosków, z czego 2 niezgodne ze strategią,</a:t>
          </a:r>
          <a:endParaRPr lang="pl-PL" sz="2000" dirty="0"/>
        </a:p>
      </dgm:t>
    </dgm:pt>
    <dgm:pt modelId="{445A1ABA-4E60-4F4C-9F7F-515B4B1851F3}" type="parTrans" cxnId="{059AA17A-92AE-4159-8AE8-235FD6840C4B}">
      <dgm:prSet/>
      <dgm:spPr/>
      <dgm:t>
        <a:bodyPr/>
        <a:lstStyle/>
        <a:p>
          <a:endParaRPr lang="pl-PL"/>
        </a:p>
      </dgm:t>
    </dgm:pt>
    <dgm:pt modelId="{8068883B-D59F-433C-8AA5-AFC4BC3993C1}" type="sibTrans" cxnId="{059AA17A-92AE-4159-8AE8-235FD6840C4B}">
      <dgm:prSet/>
      <dgm:spPr/>
      <dgm:t>
        <a:bodyPr/>
        <a:lstStyle/>
        <a:p>
          <a:endParaRPr lang="pl-PL"/>
        </a:p>
      </dgm:t>
    </dgm:pt>
    <dgm:pt modelId="{47EBF0CA-7576-46B1-A66A-E1A0B4FC569B}">
      <dgm:prSet custT="1"/>
      <dgm:spPr/>
      <dgm:t>
        <a:bodyPr/>
        <a:lstStyle/>
        <a:p>
          <a:r>
            <a:rPr lang="pl-PL" sz="2000" dirty="0" smtClean="0"/>
            <a:t>Podpisano 5 umów, </a:t>
          </a:r>
          <a:endParaRPr lang="pl-PL" sz="2000" dirty="0"/>
        </a:p>
      </dgm:t>
    </dgm:pt>
    <dgm:pt modelId="{FA17A50E-D034-4D16-AED4-447776EE5A7E}" type="parTrans" cxnId="{3C51879D-BE96-4A48-B273-37A093D7FB02}">
      <dgm:prSet/>
      <dgm:spPr/>
      <dgm:t>
        <a:bodyPr/>
        <a:lstStyle/>
        <a:p>
          <a:endParaRPr lang="pl-PL"/>
        </a:p>
      </dgm:t>
    </dgm:pt>
    <dgm:pt modelId="{A2C8AA51-9B89-4ABF-8DBB-FEBF6C70B0EB}" type="sibTrans" cxnId="{3C51879D-BE96-4A48-B273-37A093D7FB02}">
      <dgm:prSet/>
      <dgm:spPr/>
      <dgm:t>
        <a:bodyPr/>
        <a:lstStyle/>
        <a:p>
          <a:endParaRPr lang="pl-PL"/>
        </a:p>
      </dgm:t>
    </dgm:pt>
    <dgm:pt modelId="{DCF27BA2-04BB-4E30-8840-2A130E05282A}" type="pres">
      <dgm:prSet presAssocID="{F9153673-9B35-4BE9-BB18-E20664FDD80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8140BC21-64AA-48E7-BBF7-B312A0B7B5DF}" type="pres">
      <dgm:prSet presAssocID="{C6E5F232-D352-4BE3-BE70-F83457DA8B1D}" presName="composite" presStyleCnt="0"/>
      <dgm:spPr/>
    </dgm:pt>
    <dgm:pt modelId="{1B18244E-92F9-4153-8134-E70D1DB76C95}" type="pres">
      <dgm:prSet presAssocID="{C6E5F232-D352-4BE3-BE70-F83457DA8B1D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64D9A9AA-0CCE-46DA-A0B7-CD60FC65519D}" type="pres">
      <dgm:prSet presAssocID="{C6E5F232-D352-4BE3-BE70-F83457DA8B1D}" presName="desTx" presStyleLbl="alignAccFollowNode1" presStyleIdx="0" presStyleCnt="1" custLinFactNeighborX="-6668" custLinFactNeighborY="-861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3EC432AC-FDE2-486E-AD1A-EB0108C64E6C}" type="presOf" srcId="{9D9013A7-6D02-49E6-ADFF-720D46F0BB74}" destId="{64D9A9AA-0CCE-46DA-A0B7-CD60FC65519D}" srcOrd="0" destOrd="3" presId="urn:microsoft.com/office/officeart/2005/8/layout/hList1"/>
    <dgm:cxn modelId="{3885DF24-A277-4DED-8B25-8A5D9CB7C42C}" srcId="{C6E5F232-D352-4BE3-BE70-F83457DA8B1D}" destId="{CC7540D2-2DEC-48E3-A688-161168997FB6}" srcOrd="1" destOrd="0" parTransId="{FF293250-2D01-4478-B221-E999241F5F74}" sibTransId="{ECB791F6-7AA0-4156-9D66-51F8451FAF37}"/>
    <dgm:cxn modelId="{65F3F506-002F-4383-80BF-D122FBE07A55}" type="presOf" srcId="{78065D77-DAD5-4A90-B102-9A1B9228E020}" destId="{64D9A9AA-0CCE-46DA-A0B7-CD60FC65519D}" srcOrd="0" destOrd="0" presId="urn:microsoft.com/office/officeart/2005/8/layout/hList1"/>
    <dgm:cxn modelId="{3C51879D-BE96-4A48-B273-37A093D7FB02}" srcId="{C6E5F232-D352-4BE3-BE70-F83457DA8B1D}" destId="{47EBF0CA-7576-46B1-A66A-E1A0B4FC569B}" srcOrd="4" destOrd="0" parTransId="{FA17A50E-D034-4D16-AED4-447776EE5A7E}" sibTransId="{A2C8AA51-9B89-4ABF-8DBB-FEBF6C70B0EB}"/>
    <dgm:cxn modelId="{BCD0AE28-B37A-4355-9104-2917CFDA36A0}" type="presOf" srcId="{47EBF0CA-7576-46B1-A66A-E1A0B4FC569B}" destId="{64D9A9AA-0CCE-46DA-A0B7-CD60FC65519D}" srcOrd="0" destOrd="4" presId="urn:microsoft.com/office/officeart/2005/8/layout/hList1"/>
    <dgm:cxn modelId="{6A11B249-8EEC-445B-8352-297876B1345B}" srcId="{C6E5F232-D352-4BE3-BE70-F83457DA8B1D}" destId="{D8C0AC5B-BBCE-4277-BB09-B683791B11B0}" srcOrd="2" destOrd="0" parTransId="{FB0C1EAD-17F8-4CCE-BFD4-A2A6DF015C91}" sibTransId="{F0095173-233A-4263-8E46-20020FAE1FF9}"/>
    <dgm:cxn modelId="{C4CE997B-5E35-4C98-992F-A12F83F899FD}" type="presOf" srcId="{CC7540D2-2DEC-48E3-A688-161168997FB6}" destId="{64D9A9AA-0CCE-46DA-A0B7-CD60FC65519D}" srcOrd="0" destOrd="1" presId="urn:microsoft.com/office/officeart/2005/8/layout/hList1"/>
    <dgm:cxn modelId="{87E978F3-60E6-4F46-9A14-544F50AB517F}" type="presOf" srcId="{F9153673-9B35-4BE9-BB18-E20664FDD805}" destId="{DCF27BA2-04BB-4E30-8840-2A130E05282A}" srcOrd="0" destOrd="0" presId="urn:microsoft.com/office/officeart/2005/8/layout/hList1"/>
    <dgm:cxn modelId="{75083937-C065-4C98-B0FB-C2549FCDC77F}" type="presOf" srcId="{C6E5F232-D352-4BE3-BE70-F83457DA8B1D}" destId="{1B18244E-92F9-4153-8134-E70D1DB76C95}" srcOrd="0" destOrd="0" presId="urn:microsoft.com/office/officeart/2005/8/layout/hList1"/>
    <dgm:cxn modelId="{059AA17A-92AE-4159-8AE8-235FD6840C4B}" srcId="{C6E5F232-D352-4BE3-BE70-F83457DA8B1D}" destId="{9D9013A7-6D02-49E6-ADFF-720D46F0BB74}" srcOrd="3" destOrd="0" parTransId="{445A1ABA-4E60-4F4C-9F7F-515B4B1851F3}" sibTransId="{8068883B-D59F-433C-8AA5-AFC4BC3993C1}"/>
    <dgm:cxn modelId="{5094FAB0-E7F0-4718-97E7-103982876BF9}" type="presOf" srcId="{D8C0AC5B-BBCE-4277-BB09-B683791B11B0}" destId="{64D9A9AA-0CCE-46DA-A0B7-CD60FC65519D}" srcOrd="0" destOrd="2" presId="urn:microsoft.com/office/officeart/2005/8/layout/hList1"/>
    <dgm:cxn modelId="{2EACD291-D8EC-4339-8F4A-7D0D209A9C64}" srcId="{C6E5F232-D352-4BE3-BE70-F83457DA8B1D}" destId="{78065D77-DAD5-4A90-B102-9A1B9228E020}" srcOrd="0" destOrd="0" parTransId="{AD93CB97-936C-44D6-9AF5-C751ABF8727E}" sibTransId="{A72FA7FF-7B5C-4693-A596-255188A3B61E}"/>
    <dgm:cxn modelId="{4949DE37-0CCB-4C8F-B763-614A3153CA26}" srcId="{F9153673-9B35-4BE9-BB18-E20664FDD805}" destId="{C6E5F232-D352-4BE3-BE70-F83457DA8B1D}" srcOrd="0" destOrd="0" parTransId="{B6C081BF-476E-4C8F-A081-1B63763CEBA7}" sibTransId="{3B81F62E-B308-4904-8843-8E48B737884B}"/>
    <dgm:cxn modelId="{31B81790-EAB9-44AD-AFE8-2527F62C1961}" type="presParOf" srcId="{DCF27BA2-04BB-4E30-8840-2A130E05282A}" destId="{8140BC21-64AA-48E7-BBF7-B312A0B7B5DF}" srcOrd="0" destOrd="0" presId="urn:microsoft.com/office/officeart/2005/8/layout/hList1"/>
    <dgm:cxn modelId="{842FF5AF-6078-44DA-AFA6-40C0CC617AC5}" type="presParOf" srcId="{8140BC21-64AA-48E7-BBF7-B312A0B7B5DF}" destId="{1B18244E-92F9-4153-8134-E70D1DB76C95}" srcOrd="0" destOrd="0" presId="urn:microsoft.com/office/officeart/2005/8/layout/hList1"/>
    <dgm:cxn modelId="{A914F402-01C2-4579-B19A-6FADBAB35345}" type="presParOf" srcId="{8140BC21-64AA-48E7-BBF7-B312A0B7B5DF}" destId="{64D9A9AA-0CCE-46DA-A0B7-CD60FC65519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1506E1F-1B3C-4B84-A6F0-00AF7744A6D2}" type="doc">
      <dgm:prSet loTypeId="urn:microsoft.com/office/officeart/2005/8/layout/hList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BED6C344-AE85-40F2-93E6-36E7C3C0F2F0}">
      <dgm:prSet custT="1"/>
      <dgm:spPr/>
      <dgm:t>
        <a:bodyPr/>
        <a:lstStyle/>
        <a:p>
          <a:pPr rtl="0"/>
          <a:r>
            <a:rPr lang="pl-PL" sz="3200" b="0" i="0" dirty="0" smtClean="0"/>
            <a:t>Nabór II/2017 </a:t>
          </a:r>
          <a:br>
            <a:rPr lang="pl-PL" sz="3200" b="0" i="0" dirty="0" smtClean="0"/>
          </a:br>
          <a:r>
            <a:rPr lang="pl-PL" sz="1600" b="0" i="0" dirty="0" smtClean="0"/>
            <a:t>od 31 </a:t>
          </a:r>
          <a:r>
            <a:rPr lang="pl-PL" sz="1800" b="0" i="0" dirty="0" smtClean="0"/>
            <a:t>sierpnia do 13 września 2017</a:t>
          </a:r>
          <a:endParaRPr lang="pl-PL" sz="1800" b="0" i="0" dirty="0"/>
        </a:p>
      </dgm:t>
    </dgm:pt>
    <dgm:pt modelId="{A1B4A71B-E536-4780-B2D8-54A195272EB8}" type="parTrans" cxnId="{03DCF69C-0FC5-48A8-B642-DDD438ED9F7D}">
      <dgm:prSet/>
      <dgm:spPr/>
      <dgm:t>
        <a:bodyPr/>
        <a:lstStyle/>
        <a:p>
          <a:endParaRPr lang="pl-PL"/>
        </a:p>
      </dgm:t>
    </dgm:pt>
    <dgm:pt modelId="{CE55AF8B-5358-47A6-8803-91B0821E8ACF}" type="sibTrans" cxnId="{03DCF69C-0FC5-48A8-B642-DDD438ED9F7D}">
      <dgm:prSet/>
      <dgm:spPr/>
      <dgm:t>
        <a:bodyPr/>
        <a:lstStyle/>
        <a:p>
          <a:endParaRPr lang="pl-PL"/>
        </a:p>
      </dgm:t>
    </dgm:pt>
    <dgm:pt modelId="{6175D4A5-945B-48EE-8C50-B54D35C26932}">
      <dgm:prSet custT="1"/>
      <dgm:spPr/>
      <dgm:t>
        <a:bodyPr/>
        <a:lstStyle/>
        <a:p>
          <a:r>
            <a:rPr lang="pl-PL" sz="2000" dirty="0" smtClean="0"/>
            <a:t>7 przedsięwzięć, </a:t>
          </a:r>
          <a:endParaRPr lang="pl-PL" sz="2000" dirty="0"/>
        </a:p>
      </dgm:t>
    </dgm:pt>
    <dgm:pt modelId="{EABA6187-825B-4B35-8712-E6AA446FEAA8}" type="parTrans" cxnId="{6CCC89B8-AECC-4ABB-85DD-1B4F82C0B537}">
      <dgm:prSet/>
      <dgm:spPr/>
      <dgm:t>
        <a:bodyPr/>
        <a:lstStyle/>
        <a:p>
          <a:endParaRPr lang="pl-PL"/>
        </a:p>
      </dgm:t>
    </dgm:pt>
    <dgm:pt modelId="{48596C67-6F58-49DB-ACA9-B9FDBDDE5268}" type="sibTrans" cxnId="{6CCC89B8-AECC-4ABB-85DD-1B4F82C0B537}">
      <dgm:prSet/>
      <dgm:spPr/>
      <dgm:t>
        <a:bodyPr/>
        <a:lstStyle/>
        <a:p>
          <a:endParaRPr lang="pl-PL"/>
        </a:p>
      </dgm:t>
    </dgm:pt>
    <dgm:pt modelId="{D0B83FF6-805D-4A87-81B7-6DC94676868E}">
      <dgm:prSet custT="1"/>
      <dgm:spPr/>
      <dgm:t>
        <a:bodyPr/>
        <a:lstStyle/>
        <a:p>
          <a:r>
            <a:rPr lang="pl-PL" sz="2000" b="0" i="0" u="none" dirty="0" smtClean="0"/>
            <a:t>1 840 410,00 zł łączna pula dofinansowania,</a:t>
          </a:r>
          <a:endParaRPr lang="pl-PL" sz="2000" dirty="0"/>
        </a:p>
      </dgm:t>
    </dgm:pt>
    <dgm:pt modelId="{1517A26B-406C-4D8E-A878-1399673EA1C7}" type="parTrans" cxnId="{CB3D34C5-2A7B-4554-939C-AFA70B4BBE44}">
      <dgm:prSet/>
      <dgm:spPr/>
      <dgm:t>
        <a:bodyPr/>
        <a:lstStyle/>
        <a:p>
          <a:endParaRPr lang="pl-PL"/>
        </a:p>
      </dgm:t>
    </dgm:pt>
    <dgm:pt modelId="{120F14CB-AA48-47B8-95A7-AE4D19B5FDC9}" type="sibTrans" cxnId="{CB3D34C5-2A7B-4554-939C-AFA70B4BBE44}">
      <dgm:prSet/>
      <dgm:spPr/>
      <dgm:t>
        <a:bodyPr/>
        <a:lstStyle/>
        <a:p>
          <a:endParaRPr lang="pl-PL"/>
        </a:p>
      </dgm:t>
    </dgm:pt>
    <dgm:pt modelId="{AC0602D5-E0D1-43CC-B742-C4F680BC0C9D}">
      <dgm:prSet custT="1"/>
      <dgm:spPr/>
      <dgm:t>
        <a:bodyPr/>
        <a:lstStyle/>
        <a:p>
          <a:r>
            <a:rPr lang="pl-PL" sz="2000" dirty="0" smtClean="0"/>
            <a:t>Skierowany głównie do rybaków, przedsiębiorców oraz do NGO,</a:t>
          </a:r>
          <a:endParaRPr lang="pl-PL" sz="2000" dirty="0"/>
        </a:p>
      </dgm:t>
    </dgm:pt>
    <dgm:pt modelId="{C5A832E0-D579-4BE1-9880-EF85DA9018F8}" type="parTrans" cxnId="{96458940-A9E8-45FF-926F-AEF15432121F}">
      <dgm:prSet/>
      <dgm:spPr/>
      <dgm:t>
        <a:bodyPr/>
        <a:lstStyle/>
        <a:p>
          <a:endParaRPr lang="pl-PL"/>
        </a:p>
      </dgm:t>
    </dgm:pt>
    <dgm:pt modelId="{5920E76B-9BBA-49E3-A40A-2C70C4BCB265}" type="sibTrans" cxnId="{96458940-A9E8-45FF-926F-AEF15432121F}">
      <dgm:prSet/>
      <dgm:spPr/>
      <dgm:t>
        <a:bodyPr/>
        <a:lstStyle/>
        <a:p>
          <a:endParaRPr lang="pl-PL"/>
        </a:p>
      </dgm:t>
    </dgm:pt>
    <dgm:pt modelId="{35E40A99-19E8-4ADE-92BB-04909DFEAD6A}">
      <dgm:prSet custT="1"/>
      <dgm:spPr/>
      <dgm:t>
        <a:bodyPr/>
        <a:lstStyle/>
        <a:p>
          <a:r>
            <a:rPr lang="pl-PL" sz="2000" dirty="0" smtClean="0"/>
            <a:t>w trakcie weryfikacji ...</a:t>
          </a:r>
          <a:endParaRPr lang="pl-PL" sz="2000" dirty="0"/>
        </a:p>
      </dgm:t>
    </dgm:pt>
    <dgm:pt modelId="{AB7071DD-FFD5-4C2A-839D-1A42A7AE73B0}" type="parTrans" cxnId="{26CFBEDE-2BB9-492F-A0AE-707C648E6E2A}">
      <dgm:prSet/>
      <dgm:spPr/>
      <dgm:t>
        <a:bodyPr/>
        <a:lstStyle/>
        <a:p>
          <a:endParaRPr lang="pl-PL"/>
        </a:p>
      </dgm:t>
    </dgm:pt>
    <dgm:pt modelId="{ED6E8665-EBF8-4150-88DE-AC7D9F5B5A12}" type="sibTrans" cxnId="{26CFBEDE-2BB9-492F-A0AE-707C648E6E2A}">
      <dgm:prSet/>
      <dgm:spPr/>
      <dgm:t>
        <a:bodyPr/>
        <a:lstStyle/>
        <a:p>
          <a:endParaRPr lang="pl-PL"/>
        </a:p>
      </dgm:t>
    </dgm:pt>
    <dgm:pt modelId="{10A6A7FC-1011-4A72-9B58-2D8CB87BF423}">
      <dgm:prSet custT="1"/>
      <dgm:spPr/>
      <dgm:t>
        <a:bodyPr/>
        <a:lstStyle/>
        <a:p>
          <a:r>
            <a:rPr lang="pl-PL" sz="2000" dirty="0" smtClean="0"/>
            <a:t>Złożonych zostało 19 wniosków, z czego 1 niezgodny ze strategią,</a:t>
          </a:r>
          <a:endParaRPr lang="pl-PL" sz="2000" dirty="0"/>
        </a:p>
      </dgm:t>
    </dgm:pt>
    <dgm:pt modelId="{DDE7770C-D313-4CCA-97A6-F2DBB1C7D125}" type="parTrans" cxnId="{A9BB7F54-5E91-4AA2-BE4C-A537F0F4AAB5}">
      <dgm:prSet/>
      <dgm:spPr/>
      <dgm:t>
        <a:bodyPr/>
        <a:lstStyle/>
        <a:p>
          <a:endParaRPr lang="pl-PL"/>
        </a:p>
      </dgm:t>
    </dgm:pt>
    <dgm:pt modelId="{98377080-0B12-45BD-9704-3A244862092E}" type="sibTrans" cxnId="{A9BB7F54-5E91-4AA2-BE4C-A537F0F4AAB5}">
      <dgm:prSet/>
      <dgm:spPr/>
      <dgm:t>
        <a:bodyPr/>
        <a:lstStyle/>
        <a:p>
          <a:endParaRPr lang="pl-PL"/>
        </a:p>
      </dgm:t>
    </dgm:pt>
    <dgm:pt modelId="{A8ED1625-9BEE-4E4E-B68C-DFA9C988A7FA}" type="pres">
      <dgm:prSet presAssocID="{61506E1F-1B3C-4B84-A6F0-00AF7744A6D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429BA2F1-974C-44A6-91D6-963FCE9BB325}" type="pres">
      <dgm:prSet presAssocID="{BED6C344-AE85-40F2-93E6-36E7C3C0F2F0}" presName="composite" presStyleCnt="0"/>
      <dgm:spPr/>
    </dgm:pt>
    <dgm:pt modelId="{396BB242-28B7-46AA-8D60-AFF87A2EDE6E}" type="pres">
      <dgm:prSet presAssocID="{BED6C344-AE85-40F2-93E6-36E7C3C0F2F0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F075F69-30CD-48BD-89E6-B91276A28B20}" type="pres">
      <dgm:prSet presAssocID="{BED6C344-AE85-40F2-93E6-36E7C3C0F2F0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6CCC89B8-AECC-4ABB-85DD-1B4F82C0B537}" srcId="{BED6C344-AE85-40F2-93E6-36E7C3C0F2F0}" destId="{6175D4A5-945B-48EE-8C50-B54D35C26932}" srcOrd="0" destOrd="0" parTransId="{EABA6187-825B-4B35-8712-E6AA446FEAA8}" sibTransId="{48596C67-6F58-49DB-ACA9-B9FDBDDE5268}"/>
    <dgm:cxn modelId="{27F4FF35-F97A-4319-A6DB-5FEAE1F33FC3}" type="presOf" srcId="{10A6A7FC-1011-4A72-9B58-2D8CB87BF423}" destId="{0F075F69-30CD-48BD-89E6-B91276A28B20}" srcOrd="0" destOrd="3" presId="urn:microsoft.com/office/officeart/2005/8/layout/hList1"/>
    <dgm:cxn modelId="{CB3D34C5-2A7B-4554-939C-AFA70B4BBE44}" srcId="{BED6C344-AE85-40F2-93E6-36E7C3C0F2F0}" destId="{D0B83FF6-805D-4A87-81B7-6DC94676868E}" srcOrd="1" destOrd="0" parTransId="{1517A26B-406C-4D8E-A878-1399673EA1C7}" sibTransId="{120F14CB-AA48-47B8-95A7-AE4D19B5FDC9}"/>
    <dgm:cxn modelId="{96458940-A9E8-45FF-926F-AEF15432121F}" srcId="{BED6C344-AE85-40F2-93E6-36E7C3C0F2F0}" destId="{AC0602D5-E0D1-43CC-B742-C4F680BC0C9D}" srcOrd="2" destOrd="0" parTransId="{C5A832E0-D579-4BE1-9880-EF85DA9018F8}" sibTransId="{5920E76B-9BBA-49E3-A40A-2C70C4BCB265}"/>
    <dgm:cxn modelId="{9161F888-139A-4ABB-8D27-451DA3A901C8}" type="presOf" srcId="{6175D4A5-945B-48EE-8C50-B54D35C26932}" destId="{0F075F69-30CD-48BD-89E6-B91276A28B20}" srcOrd="0" destOrd="0" presId="urn:microsoft.com/office/officeart/2005/8/layout/hList1"/>
    <dgm:cxn modelId="{26CFBEDE-2BB9-492F-A0AE-707C648E6E2A}" srcId="{BED6C344-AE85-40F2-93E6-36E7C3C0F2F0}" destId="{35E40A99-19E8-4ADE-92BB-04909DFEAD6A}" srcOrd="4" destOrd="0" parTransId="{AB7071DD-FFD5-4C2A-839D-1A42A7AE73B0}" sibTransId="{ED6E8665-EBF8-4150-88DE-AC7D9F5B5A12}"/>
    <dgm:cxn modelId="{33EF8CBE-8C90-44E9-96F3-5EFE4BDFD200}" type="presOf" srcId="{AC0602D5-E0D1-43CC-B742-C4F680BC0C9D}" destId="{0F075F69-30CD-48BD-89E6-B91276A28B20}" srcOrd="0" destOrd="2" presId="urn:microsoft.com/office/officeart/2005/8/layout/hList1"/>
    <dgm:cxn modelId="{03DCF69C-0FC5-48A8-B642-DDD438ED9F7D}" srcId="{61506E1F-1B3C-4B84-A6F0-00AF7744A6D2}" destId="{BED6C344-AE85-40F2-93E6-36E7C3C0F2F0}" srcOrd="0" destOrd="0" parTransId="{A1B4A71B-E536-4780-B2D8-54A195272EB8}" sibTransId="{CE55AF8B-5358-47A6-8803-91B0821E8ACF}"/>
    <dgm:cxn modelId="{686863D7-ACE1-4E40-A379-E70193F359DF}" type="presOf" srcId="{35E40A99-19E8-4ADE-92BB-04909DFEAD6A}" destId="{0F075F69-30CD-48BD-89E6-B91276A28B20}" srcOrd="0" destOrd="4" presId="urn:microsoft.com/office/officeart/2005/8/layout/hList1"/>
    <dgm:cxn modelId="{A9BB7F54-5E91-4AA2-BE4C-A537F0F4AAB5}" srcId="{BED6C344-AE85-40F2-93E6-36E7C3C0F2F0}" destId="{10A6A7FC-1011-4A72-9B58-2D8CB87BF423}" srcOrd="3" destOrd="0" parTransId="{DDE7770C-D313-4CCA-97A6-F2DBB1C7D125}" sibTransId="{98377080-0B12-45BD-9704-3A244862092E}"/>
    <dgm:cxn modelId="{91EA9720-E198-4537-BA1F-D274E8C52331}" type="presOf" srcId="{D0B83FF6-805D-4A87-81B7-6DC94676868E}" destId="{0F075F69-30CD-48BD-89E6-B91276A28B20}" srcOrd="0" destOrd="1" presId="urn:microsoft.com/office/officeart/2005/8/layout/hList1"/>
    <dgm:cxn modelId="{27109DB3-508B-4132-99C1-86A21FC8AB02}" type="presOf" srcId="{61506E1F-1B3C-4B84-A6F0-00AF7744A6D2}" destId="{A8ED1625-9BEE-4E4E-B68C-DFA9C988A7FA}" srcOrd="0" destOrd="0" presId="urn:microsoft.com/office/officeart/2005/8/layout/hList1"/>
    <dgm:cxn modelId="{904B6668-4B92-4143-AA82-E3BA222E2DEA}" type="presOf" srcId="{BED6C344-AE85-40F2-93E6-36E7C3C0F2F0}" destId="{396BB242-28B7-46AA-8D60-AFF87A2EDE6E}" srcOrd="0" destOrd="0" presId="urn:microsoft.com/office/officeart/2005/8/layout/hList1"/>
    <dgm:cxn modelId="{3240EBE9-D54A-484A-954D-76865423B771}" type="presParOf" srcId="{A8ED1625-9BEE-4E4E-B68C-DFA9C988A7FA}" destId="{429BA2F1-974C-44A6-91D6-963FCE9BB325}" srcOrd="0" destOrd="0" presId="urn:microsoft.com/office/officeart/2005/8/layout/hList1"/>
    <dgm:cxn modelId="{5AD27F39-EA8C-40D5-9844-02DC395F7AF7}" type="presParOf" srcId="{429BA2F1-974C-44A6-91D6-963FCE9BB325}" destId="{396BB242-28B7-46AA-8D60-AFF87A2EDE6E}" srcOrd="0" destOrd="0" presId="urn:microsoft.com/office/officeart/2005/8/layout/hList1"/>
    <dgm:cxn modelId="{F53FA021-1C49-4CA0-9CD3-7E41F875CF32}" type="presParOf" srcId="{429BA2F1-974C-44A6-91D6-963FCE9BB325}" destId="{0F075F69-30CD-48BD-89E6-B91276A28B2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9B945B7-22EA-42F1-BB39-DD3A73E5F24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pl-PL"/>
        </a:p>
      </dgm:t>
    </dgm:pt>
    <dgm:pt modelId="{1D16DB99-7463-4DCE-ADE6-34B6D7CE5F8F}">
      <dgm:prSet/>
      <dgm:spPr/>
      <dgm:t>
        <a:bodyPr/>
        <a:lstStyle/>
        <a:p>
          <a:pPr rtl="0"/>
          <a:r>
            <a:rPr lang="pl-PL" smtClean="0"/>
            <a:t>Zmiany związane z:</a:t>
          </a:r>
          <a:endParaRPr lang="pl-PL"/>
        </a:p>
      </dgm:t>
    </dgm:pt>
    <dgm:pt modelId="{0D9C4A7E-5D27-42ED-A6B4-D10CBA15F368}" type="parTrans" cxnId="{7B41AAC5-BCD5-4CC2-993B-10679BD6D742}">
      <dgm:prSet/>
      <dgm:spPr/>
      <dgm:t>
        <a:bodyPr/>
        <a:lstStyle/>
        <a:p>
          <a:endParaRPr lang="pl-PL"/>
        </a:p>
      </dgm:t>
    </dgm:pt>
    <dgm:pt modelId="{7776F6F3-10AF-4E97-AD76-07BCD9C8D807}" type="sibTrans" cxnId="{7B41AAC5-BCD5-4CC2-993B-10679BD6D742}">
      <dgm:prSet/>
      <dgm:spPr/>
      <dgm:t>
        <a:bodyPr/>
        <a:lstStyle/>
        <a:p>
          <a:endParaRPr lang="pl-PL"/>
        </a:p>
      </dgm:t>
    </dgm:pt>
    <dgm:pt modelId="{CE70C6AC-B9B2-4BB5-A154-50B472AA2928}">
      <dgm:prSet/>
      <dgm:spPr/>
      <dgm:t>
        <a:bodyPr/>
        <a:lstStyle/>
        <a:p>
          <a:pPr rtl="0"/>
          <a:r>
            <a:rPr lang="pl-PL" smtClean="0"/>
            <a:t>Nowelizacją ustawy o RLKS,</a:t>
          </a:r>
          <a:endParaRPr lang="pl-PL"/>
        </a:p>
      </dgm:t>
    </dgm:pt>
    <dgm:pt modelId="{2494D8A3-ED1D-42E6-BE08-B77220AE6DF6}" type="parTrans" cxnId="{F08699BD-6FB3-4E02-9D0A-2DB42EEF6C97}">
      <dgm:prSet/>
      <dgm:spPr/>
      <dgm:t>
        <a:bodyPr/>
        <a:lstStyle/>
        <a:p>
          <a:endParaRPr lang="pl-PL"/>
        </a:p>
      </dgm:t>
    </dgm:pt>
    <dgm:pt modelId="{3A2B5652-1F4A-42BC-8A1C-7CD0A55A6422}" type="sibTrans" cxnId="{F08699BD-6FB3-4E02-9D0A-2DB42EEF6C97}">
      <dgm:prSet/>
      <dgm:spPr/>
      <dgm:t>
        <a:bodyPr/>
        <a:lstStyle/>
        <a:p>
          <a:endParaRPr lang="pl-PL"/>
        </a:p>
      </dgm:t>
    </dgm:pt>
    <dgm:pt modelId="{7ED20EB4-98F0-432D-883E-A9DBCEF6DA85}">
      <dgm:prSet/>
      <dgm:spPr/>
      <dgm:t>
        <a:bodyPr/>
        <a:lstStyle/>
        <a:p>
          <a:pPr rtl="0"/>
          <a:r>
            <a:rPr lang="pl-PL" smtClean="0"/>
            <a:t>Wdrożeniem nowego programu do obsługi naborów,</a:t>
          </a:r>
          <a:endParaRPr lang="pl-PL"/>
        </a:p>
      </dgm:t>
    </dgm:pt>
    <dgm:pt modelId="{503755AA-5118-4036-9EAF-CC8233A113CB}" type="parTrans" cxnId="{4B372DCC-D239-4790-A672-F9124A5C4D8E}">
      <dgm:prSet/>
      <dgm:spPr/>
      <dgm:t>
        <a:bodyPr/>
        <a:lstStyle/>
        <a:p>
          <a:endParaRPr lang="pl-PL"/>
        </a:p>
      </dgm:t>
    </dgm:pt>
    <dgm:pt modelId="{D872C67E-5EDB-43B4-802B-1A25C40C878E}" type="sibTrans" cxnId="{4B372DCC-D239-4790-A672-F9124A5C4D8E}">
      <dgm:prSet/>
      <dgm:spPr/>
      <dgm:t>
        <a:bodyPr/>
        <a:lstStyle/>
        <a:p>
          <a:endParaRPr lang="pl-PL"/>
        </a:p>
      </dgm:t>
    </dgm:pt>
    <dgm:pt modelId="{E445D001-AFE2-486E-B435-BEF3216E9CBC}">
      <dgm:prSet/>
      <dgm:spPr/>
      <dgm:t>
        <a:bodyPr/>
        <a:lstStyle/>
        <a:p>
          <a:pPr rtl="0"/>
          <a:r>
            <a:rPr lang="pl-PL" smtClean="0"/>
            <a:t>„Martwymi” przepisami i kryteriami wyboru,</a:t>
          </a:r>
          <a:endParaRPr lang="pl-PL"/>
        </a:p>
      </dgm:t>
    </dgm:pt>
    <dgm:pt modelId="{6B14E254-F0B4-49F8-8870-C1FAC92607B8}" type="parTrans" cxnId="{84AC899D-54BE-48E7-93A8-A4295E5BEF63}">
      <dgm:prSet/>
      <dgm:spPr/>
      <dgm:t>
        <a:bodyPr/>
        <a:lstStyle/>
        <a:p>
          <a:endParaRPr lang="pl-PL"/>
        </a:p>
      </dgm:t>
    </dgm:pt>
    <dgm:pt modelId="{BA83638D-0435-451B-9481-B4412CCE71AA}" type="sibTrans" cxnId="{84AC899D-54BE-48E7-93A8-A4295E5BEF63}">
      <dgm:prSet/>
      <dgm:spPr/>
      <dgm:t>
        <a:bodyPr/>
        <a:lstStyle/>
        <a:p>
          <a:endParaRPr lang="pl-PL"/>
        </a:p>
      </dgm:t>
    </dgm:pt>
    <dgm:pt modelId="{245778D6-4ADA-40AF-9B5B-6DD67AE10F01}">
      <dgm:prSet/>
      <dgm:spPr/>
      <dgm:t>
        <a:bodyPr/>
        <a:lstStyle/>
        <a:p>
          <a:pPr rtl="0"/>
          <a:r>
            <a:rPr lang="pl-PL" smtClean="0"/>
            <a:t>Oczywistymi omyłkami,</a:t>
          </a:r>
          <a:endParaRPr lang="pl-PL"/>
        </a:p>
      </dgm:t>
    </dgm:pt>
    <dgm:pt modelId="{37C70762-CFC1-49FC-90C5-85B416013048}" type="parTrans" cxnId="{F214C34D-073D-45EA-B5FA-6C77B693C561}">
      <dgm:prSet/>
      <dgm:spPr/>
      <dgm:t>
        <a:bodyPr/>
        <a:lstStyle/>
        <a:p>
          <a:endParaRPr lang="pl-PL"/>
        </a:p>
      </dgm:t>
    </dgm:pt>
    <dgm:pt modelId="{2B1A0EE6-8833-49D1-9A1A-6798B6CA8ECC}" type="sibTrans" cxnId="{F214C34D-073D-45EA-B5FA-6C77B693C561}">
      <dgm:prSet/>
      <dgm:spPr/>
      <dgm:t>
        <a:bodyPr/>
        <a:lstStyle/>
        <a:p>
          <a:endParaRPr lang="pl-PL"/>
        </a:p>
      </dgm:t>
    </dgm:pt>
    <dgm:pt modelId="{820EE8FC-1199-4B2D-814F-5EB331E41640}">
      <dgm:prSet/>
      <dgm:spPr/>
      <dgm:t>
        <a:bodyPr/>
        <a:lstStyle/>
        <a:p>
          <a:pPr rtl="0"/>
          <a:r>
            <a:rPr lang="pl-PL" dirty="0" smtClean="0"/>
            <a:t>Wynikłe z bieżącej działalności Rady w celu efektywniejszego, spójnego działania Rady.</a:t>
          </a:r>
          <a:endParaRPr lang="pl-PL" dirty="0"/>
        </a:p>
      </dgm:t>
    </dgm:pt>
    <dgm:pt modelId="{65B36269-7500-4552-AA6A-B18E14775C21}" type="parTrans" cxnId="{7B24F080-45F0-4A4A-BA7E-D420C6FC788A}">
      <dgm:prSet/>
      <dgm:spPr/>
      <dgm:t>
        <a:bodyPr/>
        <a:lstStyle/>
        <a:p>
          <a:endParaRPr lang="pl-PL"/>
        </a:p>
      </dgm:t>
    </dgm:pt>
    <dgm:pt modelId="{6495773C-B5DC-406F-BAFA-EDE4DAF74FF3}" type="sibTrans" cxnId="{7B24F080-45F0-4A4A-BA7E-D420C6FC788A}">
      <dgm:prSet/>
      <dgm:spPr/>
      <dgm:t>
        <a:bodyPr/>
        <a:lstStyle/>
        <a:p>
          <a:endParaRPr lang="pl-PL"/>
        </a:p>
      </dgm:t>
    </dgm:pt>
    <dgm:pt modelId="{33BC13B6-6CFC-4225-A2D1-C7BFFD3DAC82}" type="pres">
      <dgm:prSet presAssocID="{C9B945B7-22EA-42F1-BB39-DD3A73E5F24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72D41B72-E5F3-4F8B-8E4D-5C6176773905}" type="pres">
      <dgm:prSet presAssocID="{1D16DB99-7463-4DCE-ADE6-34B6D7CE5F8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4E23924-3368-45CB-AD56-3B8691DB22F5}" type="pres">
      <dgm:prSet presAssocID="{1D16DB99-7463-4DCE-ADE6-34B6D7CE5F8F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84AC899D-54BE-48E7-93A8-A4295E5BEF63}" srcId="{1D16DB99-7463-4DCE-ADE6-34B6D7CE5F8F}" destId="{E445D001-AFE2-486E-B435-BEF3216E9CBC}" srcOrd="2" destOrd="0" parTransId="{6B14E254-F0B4-49F8-8870-C1FAC92607B8}" sibTransId="{BA83638D-0435-451B-9481-B4412CCE71AA}"/>
    <dgm:cxn modelId="{F08699BD-6FB3-4E02-9D0A-2DB42EEF6C97}" srcId="{1D16DB99-7463-4DCE-ADE6-34B6D7CE5F8F}" destId="{CE70C6AC-B9B2-4BB5-A154-50B472AA2928}" srcOrd="0" destOrd="0" parTransId="{2494D8A3-ED1D-42E6-BE08-B77220AE6DF6}" sibTransId="{3A2B5652-1F4A-42BC-8A1C-7CD0A55A6422}"/>
    <dgm:cxn modelId="{F214C34D-073D-45EA-B5FA-6C77B693C561}" srcId="{1D16DB99-7463-4DCE-ADE6-34B6D7CE5F8F}" destId="{245778D6-4ADA-40AF-9B5B-6DD67AE10F01}" srcOrd="3" destOrd="0" parTransId="{37C70762-CFC1-49FC-90C5-85B416013048}" sibTransId="{2B1A0EE6-8833-49D1-9A1A-6798B6CA8ECC}"/>
    <dgm:cxn modelId="{DACF0EAC-A989-48F0-B3B5-580AEEE6550A}" type="presOf" srcId="{820EE8FC-1199-4B2D-814F-5EB331E41640}" destId="{54E23924-3368-45CB-AD56-3B8691DB22F5}" srcOrd="0" destOrd="4" presId="urn:microsoft.com/office/officeart/2005/8/layout/vList2"/>
    <dgm:cxn modelId="{7DC8E53F-4975-46E4-800A-3E6F1E26371F}" type="presOf" srcId="{CE70C6AC-B9B2-4BB5-A154-50B472AA2928}" destId="{54E23924-3368-45CB-AD56-3B8691DB22F5}" srcOrd="0" destOrd="0" presId="urn:microsoft.com/office/officeart/2005/8/layout/vList2"/>
    <dgm:cxn modelId="{4D89E25A-54A5-4531-AA0B-46E8013D9FC1}" type="presOf" srcId="{C9B945B7-22EA-42F1-BB39-DD3A73E5F244}" destId="{33BC13B6-6CFC-4225-A2D1-C7BFFD3DAC82}" srcOrd="0" destOrd="0" presId="urn:microsoft.com/office/officeart/2005/8/layout/vList2"/>
    <dgm:cxn modelId="{7B41AAC5-BCD5-4CC2-993B-10679BD6D742}" srcId="{C9B945B7-22EA-42F1-BB39-DD3A73E5F244}" destId="{1D16DB99-7463-4DCE-ADE6-34B6D7CE5F8F}" srcOrd="0" destOrd="0" parTransId="{0D9C4A7E-5D27-42ED-A6B4-D10CBA15F368}" sibTransId="{7776F6F3-10AF-4E97-AD76-07BCD9C8D807}"/>
    <dgm:cxn modelId="{A5F34108-9ADE-40CF-9057-C4BE37D8FECB}" type="presOf" srcId="{E445D001-AFE2-486E-B435-BEF3216E9CBC}" destId="{54E23924-3368-45CB-AD56-3B8691DB22F5}" srcOrd="0" destOrd="2" presId="urn:microsoft.com/office/officeart/2005/8/layout/vList2"/>
    <dgm:cxn modelId="{4B372DCC-D239-4790-A672-F9124A5C4D8E}" srcId="{1D16DB99-7463-4DCE-ADE6-34B6D7CE5F8F}" destId="{7ED20EB4-98F0-432D-883E-A9DBCEF6DA85}" srcOrd="1" destOrd="0" parTransId="{503755AA-5118-4036-9EAF-CC8233A113CB}" sibTransId="{D872C67E-5EDB-43B4-802B-1A25C40C878E}"/>
    <dgm:cxn modelId="{9FBEB270-407E-4956-AC36-E5906DDC2061}" type="presOf" srcId="{245778D6-4ADA-40AF-9B5B-6DD67AE10F01}" destId="{54E23924-3368-45CB-AD56-3B8691DB22F5}" srcOrd="0" destOrd="3" presId="urn:microsoft.com/office/officeart/2005/8/layout/vList2"/>
    <dgm:cxn modelId="{CAF5345E-B063-44CE-AC28-7F3E9F0ED035}" type="presOf" srcId="{7ED20EB4-98F0-432D-883E-A9DBCEF6DA85}" destId="{54E23924-3368-45CB-AD56-3B8691DB22F5}" srcOrd="0" destOrd="1" presId="urn:microsoft.com/office/officeart/2005/8/layout/vList2"/>
    <dgm:cxn modelId="{7B24F080-45F0-4A4A-BA7E-D420C6FC788A}" srcId="{1D16DB99-7463-4DCE-ADE6-34B6D7CE5F8F}" destId="{820EE8FC-1199-4B2D-814F-5EB331E41640}" srcOrd="4" destOrd="0" parTransId="{65B36269-7500-4552-AA6A-B18E14775C21}" sibTransId="{6495773C-B5DC-406F-BAFA-EDE4DAF74FF3}"/>
    <dgm:cxn modelId="{DD16C81F-5F1E-4DC2-BDB4-270EC8049457}" type="presOf" srcId="{1D16DB99-7463-4DCE-ADE6-34B6D7CE5F8F}" destId="{72D41B72-E5F3-4F8B-8E4D-5C6176773905}" srcOrd="0" destOrd="0" presId="urn:microsoft.com/office/officeart/2005/8/layout/vList2"/>
    <dgm:cxn modelId="{24BC0005-82A9-495F-AD32-7A110EFE08A2}" type="presParOf" srcId="{33BC13B6-6CFC-4225-A2D1-C7BFFD3DAC82}" destId="{72D41B72-E5F3-4F8B-8E4D-5C6176773905}" srcOrd="0" destOrd="0" presId="urn:microsoft.com/office/officeart/2005/8/layout/vList2"/>
    <dgm:cxn modelId="{D6100501-556B-42FA-A04A-A1CBC44F388D}" type="presParOf" srcId="{33BC13B6-6CFC-4225-A2D1-C7BFFD3DAC82}" destId="{54E23924-3368-45CB-AD56-3B8691DB22F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60E6EC4-6B38-421C-BD6F-5BE01A8DC73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pl-PL"/>
        </a:p>
      </dgm:t>
    </dgm:pt>
    <dgm:pt modelId="{0989096A-730A-4659-B436-64B84CC6BE3B}">
      <dgm:prSet/>
      <dgm:spPr/>
      <dgm:t>
        <a:bodyPr/>
        <a:lstStyle/>
        <a:p>
          <a:pPr rtl="0"/>
          <a:r>
            <a:rPr lang="pl-PL" smtClean="0"/>
            <a:t>Związane z:</a:t>
          </a:r>
          <a:endParaRPr lang="pl-PL"/>
        </a:p>
      </dgm:t>
    </dgm:pt>
    <dgm:pt modelId="{D2770F13-2A13-4967-9C82-32450DE59442}" type="parTrans" cxnId="{A110C24E-552D-4CEC-81DB-B5FC3B15A826}">
      <dgm:prSet/>
      <dgm:spPr/>
      <dgm:t>
        <a:bodyPr/>
        <a:lstStyle/>
        <a:p>
          <a:endParaRPr lang="pl-PL"/>
        </a:p>
      </dgm:t>
    </dgm:pt>
    <dgm:pt modelId="{24C459EF-727D-4528-A684-ED445881E803}" type="sibTrans" cxnId="{A110C24E-552D-4CEC-81DB-B5FC3B15A826}">
      <dgm:prSet/>
      <dgm:spPr/>
      <dgm:t>
        <a:bodyPr/>
        <a:lstStyle/>
        <a:p>
          <a:endParaRPr lang="pl-PL"/>
        </a:p>
      </dgm:t>
    </dgm:pt>
    <dgm:pt modelId="{CE75A9B9-E232-4A16-BAEF-39D2CCBB7ECC}">
      <dgm:prSet/>
      <dgm:spPr/>
      <dgm:t>
        <a:bodyPr/>
        <a:lstStyle/>
        <a:p>
          <a:pPr rtl="0"/>
          <a:r>
            <a:rPr lang="pl-PL" smtClean="0"/>
            <a:t>Oczywistymi błędami pisarskim,</a:t>
          </a:r>
          <a:endParaRPr lang="pl-PL"/>
        </a:p>
      </dgm:t>
    </dgm:pt>
    <dgm:pt modelId="{0D301F23-F4DC-413D-A849-7BE8FBE95089}" type="parTrans" cxnId="{5B857857-1B58-4583-A76F-566E6878C47D}">
      <dgm:prSet/>
      <dgm:spPr/>
      <dgm:t>
        <a:bodyPr/>
        <a:lstStyle/>
        <a:p>
          <a:endParaRPr lang="pl-PL"/>
        </a:p>
      </dgm:t>
    </dgm:pt>
    <dgm:pt modelId="{1C5C7CF3-0117-4834-B0A3-22575C72208A}" type="sibTrans" cxnId="{5B857857-1B58-4583-A76F-566E6878C47D}">
      <dgm:prSet/>
      <dgm:spPr/>
      <dgm:t>
        <a:bodyPr/>
        <a:lstStyle/>
        <a:p>
          <a:endParaRPr lang="pl-PL"/>
        </a:p>
      </dgm:t>
    </dgm:pt>
    <dgm:pt modelId="{9352ACAE-C1B1-49BC-9139-B3CCDCE01A0D}">
      <dgm:prSet/>
      <dgm:spPr/>
      <dgm:t>
        <a:bodyPr/>
        <a:lstStyle/>
        <a:p>
          <a:pPr rtl="0"/>
          <a:r>
            <a:rPr lang="pl-PL" smtClean="0"/>
            <a:t>Przesunięciem środków,</a:t>
          </a:r>
          <a:endParaRPr lang="pl-PL"/>
        </a:p>
      </dgm:t>
    </dgm:pt>
    <dgm:pt modelId="{71187C37-2D69-4F0E-85A4-FB68081C9536}" type="parTrans" cxnId="{5F10CCFC-B8D8-46DE-9F1C-32101390F327}">
      <dgm:prSet/>
      <dgm:spPr/>
      <dgm:t>
        <a:bodyPr/>
        <a:lstStyle/>
        <a:p>
          <a:endParaRPr lang="pl-PL"/>
        </a:p>
      </dgm:t>
    </dgm:pt>
    <dgm:pt modelId="{CE69CBAA-72F4-4642-A7AA-2D3E1E449175}" type="sibTrans" cxnId="{5F10CCFC-B8D8-46DE-9F1C-32101390F327}">
      <dgm:prSet/>
      <dgm:spPr/>
      <dgm:t>
        <a:bodyPr/>
        <a:lstStyle/>
        <a:p>
          <a:endParaRPr lang="pl-PL"/>
        </a:p>
      </dgm:t>
    </dgm:pt>
    <dgm:pt modelId="{A80FE828-76C1-4F3E-927E-DBA4A9118630}">
      <dgm:prSet/>
      <dgm:spPr/>
      <dgm:t>
        <a:bodyPr/>
        <a:lstStyle/>
        <a:p>
          <a:pPr rtl="0"/>
          <a:r>
            <a:rPr lang="pl-PL" smtClean="0"/>
            <a:t>Aktualizacją planu działania,</a:t>
          </a:r>
          <a:endParaRPr lang="pl-PL"/>
        </a:p>
      </dgm:t>
    </dgm:pt>
    <dgm:pt modelId="{DDB74CA7-1014-4050-826C-AE97E1A9BAD1}" type="parTrans" cxnId="{A8DB917D-26EC-494E-8EDF-A233FB303A64}">
      <dgm:prSet/>
      <dgm:spPr/>
      <dgm:t>
        <a:bodyPr/>
        <a:lstStyle/>
        <a:p>
          <a:endParaRPr lang="pl-PL"/>
        </a:p>
      </dgm:t>
    </dgm:pt>
    <dgm:pt modelId="{6B959CFF-2CC1-4EB3-A614-1CD253DC68F7}" type="sibTrans" cxnId="{A8DB917D-26EC-494E-8EDF-A233FB303A64}">
      <dgm:prSet/>
      <dgm:spPr/>
      <dgm:t>
        <a:bodyPr/>
        <a:lstStyle/>
        <a:p>
          <a:endParaRPr lang="pl-PL"/>
        </a:p>
      </dgm:t>
    </dgm:pt>
    <dgm:pt modelId="{C3F190FD-2BAA-4DF5-B7C1-11584DD17DDA}">
      <dgm:prSet/>
      <dgm:spPr/>
      <dgm:t>
        <a:bodyPr/>
        <a:lstStyle/>
        <a:p>
          <a:pPr rtl="0"/>
          <a:r>
            <a:rPr lang="pl-PL" dirty="0" smtClean="0"/>
            <a:t>Przesunięciem naborów poszczególnych przedsięwzięć w harmonogramie naborów.</a:t>
          </a:r>
          <a:endParaRPr lang="pl-PL" dirty="0"/>
        </a:p>
      </dgm:t>
    </dgm:pt>
    <dgm:pt modelId="{906F4B99-DCB9-4D95-B93E-ACDD622F752D}" type="parTrans" cxnId="{FBD7ADA6-8CFF-49B1-BA0A-7C83F8479152}">
      <dgm:prSet/>
      <dgm:spPr/>
      <dgm:t>
        <a:bodyPr/>
        <a:lstStyle/>
        <a:p>
          <a:endParaRPr lang="pl-PL"/>
        </a:p>
      </dgm:t>
    </dgm:pt>
    <dgm:pt modelId="{28111B07-28A7-4224-B659-500221B7AF71}" type="sibTrans" cxnId="{FBD7ADA6-8CFF-49B1-BA0A-7C83F8479152}">
      <dgm:prSet/>
      <dgm:spPr/>
      <dgm:t>
        <a:bodyPr/>
        <a:lstStyle/>
        <a:p>
          <a:endParaRPr lang="pl-PL"/>
        </a:p>
      </dgm:t>
    </dgm:pt>
    <dgm:pt modelId="{838C1E68-6115-42E7-8E3E-570041B54825}">
      <dgm:prSet/>
      <dgm:spPr/>
      <dgm:t>
        <a:bodyPr/>
        <a:lstStyle/>
        <a:p>
          <a:pPr rtl="0"/>
          <a:endParaRPr lang="pl-PL"/>
        </a:p>
      </dgm:t>
    </dgm:pt>
    <dgm:pt modelId="{111CFBB5-9012-4217-BE85-194E8F2B6A71}" type="parTrans" cxnId="{CFA2D8BE-43BC-4CC2-B365-3F4181D4650E}">
      <dgm:prSet/>
      <dgm:spPr/>
      <dgm:t>
        <a:bodyPr/>
        <a:lstStyle/>
        <a:p>
          <a:endParaRPr lang="pl-PL"/>
        </a:p>
      </dgm:t>
    </dgm:pt>
    <dgm:pt modelId="{BCB3D106-C2AD-42D1-876E-89F1B3B7A6B0}" type="sibTrans" cxnId="{CFA2D8BE-43BC-4CC2-B365-3F4181D4650E}">
      <dgm:prSet/>
      <dgm:spPr/>
      <dgm:t>
        <a:bodyPr/>
        <a:lstStyle/>
        <a:p>
          <a:endParaRPr lang="pl-PL"/>
        </a:p>
      </dgm:t>
    </dgm:pt>
    <dgm:pt modelId="{E4A141D0-715F-4A94-A7F4-687C89EEBFA4}" type="pres">
      <dgm:prSet presAssocID="{F60E6EC4-6B38-421C-BD6F-5BE01A8DC73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A3B774F0-FD64-4E9B-BE48-D804B008B1F2}" type="pres">
      <dgm:prSet presAssocID="{0989096A-730A-4659-B436-64B84CC6BE3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964FF9A-B005-4FD1-9717-2A452E1DBFBD}" type="pres">
      <dgm:prSet presAssocID="{0989096A-730A-4659-B436-64B84CC6BE3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D19C436-03D0-4030-8E9C-C2E15AD4BD2F}" type="pres">
      <dgm:prSet presAssocID="{838C1E68-6115-42E7-8E3E-570041B54825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FBD7ADA6-8CFF-49B1-BA0A-7C83F8479152}" srcId="{0989096A-730A-4659-B436-64B84CC6BE3B}" destId="{C3F190FD-2BAA-4DF5-B7C1-11584DD17DDA}" srcOrd="3" destOrd="0" parTransId="{906F4B99-DCB9-4D95-B93E-ACDD622F752D}" sibTransId="{28111B07-28A7-4224-B659-500221B7AF71}"/>
    <dgm:cxn modelId="{734C9C74-E5E1-44BF-A140-6BB78C28568D}" type="presOf" srcId="{CE75A9B9-E232-4A16-BAEF-39D2CCBB7ECC}" destId="{9964FF9A-B005-4FD1-9717-2A452E1DBFBD}" srcOrd="0" destOrd="0" presId="urn:microsoft.com/office/officeart/2005/8/layout/vList2"/>
    <dgm:cxn modelId="{5F10CCFC-B8D8-46DE-9F1C-32101390F327}" srcId="{0989096A-730A-4659-B436-64B84CC6BE3B}" destId="{9352ACAE-C1B1-49BC-9139-B3CCDCE01A0D}" srcOrd="1" destOrd="0" parTransId="{71187C37-2D69-4F0E-85A4-FB68081C9536}" sibTransId="{CE69CBAA-72F4-4642-A7AA-2D3E1E449175}"/>
    <dgm:cxn modelId="{A8DB917D-26EC-494E-8EDF-A233FB303A64}" srcId="{0989096A-730A-4659-B436-64B84CC6BE3B}" destId="{A80FE828-76C1-4F3E-927E-DBA4A9118630}" srcOrd="2" destOrd="0" parTransId="{DDB74CA7-1014-4050-826C-AE97E1A9BAD1}" sibTransId="{6B959CFF-2CC1-4EB3-A614-1CD253DC68F7}"/>
    <dgm:cxn modelId="{A110C24E-552D-4CEC-81DB-B5FC3B15A826}" srcId="{F60E6EC4-6B38-421C-BD6F-5BE01A8DC73A}" destId="{0989096A-730A-4659-B436-64B84CC6BE3B}" srcOrd="0" destOrd="0" parTransId="{D2770F13-2A13-4967-9C82-32450DE59442}" sibTransId="{24C459EF-727D-4528-A684-ED445881E803}"/>
    <dgm:cxn modelId="{69C5A58E-8990-4E89-A212-7943F589B388}" type="presOf" srcId="{0989096A-730A-4659-B436-64B84CC6BE3B}" destId="{A3B774F0-FD64-4E9B-BE48-D804B008B1F2}" srcOrd="0" destOrd="0" presId="urn:microsoft.com/office/officeart/2005/8/layout/vList2"/>
    <dgm:cxn modelId="{E44C7539-BB5F-4E20-B007-6B76FF49211F}" type="presOf" srcId="{9352ACAE-C1B1-49BC-9139-B3CCDCE01A0D}" destId="{9964FF9A-B005-4FD1-9717-2A452E1DBFBD}" srcOrd="0" destOrd="1" presId="urn:microsoft.com/office/officeart/2005/8/layout/vList2"/>
    <dgm:cxn modelId="{4093C223-16EB-4EE6-8A28-1E5DE5D9D571}" type="presOf" srcId="{838C1E68-6115-42E7-8E3E-570041B54825}" destId="{0D19C436-03D0-4030-8E9C-C2E15AD4BD2F}" srcOrd="0" destOrd="0" presId="urn:microsoft.com/office/officeart/2005/8/layout/vList2"/>
    <dgm:cxn modelId="{60C72398-2FB6-4E82-833C-8444BBF64652}" type="presOf" srcId="{F60E6EC4-6B38-421C-BD6F-5BE01A8DC73A}" destId="{E4A141D0-715F-4A94-A7F4-687C89EEBFA4}" srcOrd="0" destOrd="0" presId="urn:microsoft.com/office/officeart/2005/8/layout/vList2"/>
    <dgm:cxn modelId="{4242F4DB-9B53-42F5-AA53-CDAE84A79369}" type="presOf" srcId="{C3F190FD-2BAA-4DF5-B7C1-11584DD17DDA}" destId="{9964FF9A-B005-4FD1-9717-2A452E1DBFBD}" srcOrd="0" destOrd="3" presId="urn:microsoft.com/office/officeart/2005/8/layout/vList2"/>
    <dgm:cxn modelId="{5B857857-1B58-4583-A76F-566E6878C47D}" srcId="{0989096A-730A-4659-B436-64B84CC6BE3B}" destId="{CE75A9B9-E232-4A16-BAEF-39D2CCBB7ECC}" srcOrd="0" destOrd="0" parTransId="{0D301F23-F4DC-413D-A849-7BE8FBE95089}" sibTransId="{1C5C7CF3-0117-4834-B0A3-22575C72208A}"/>
    <dgm:cxn modelId="{4B562748-B6FF-49BA-AEA7-E2DB6CFEF8F8}" type="presOf" srcId="{A80FE828-76C1-4F3E-927E-DBA4A9118630}" destId="{9964FF9A-B005-4FD1-9717-2A452E1DBFBD}" srcOrd="0" destOrd="2" presId="urn:microsoft.com/office/officeart/2005/8/layout/vList2"/>
    <dgm:cxn modelId="{CFA2D8BE-43BC-4CC2-B365-3F4181D4650E}" srcId="{F60E6EC4-6B38-421C-BD6F-5BE01A8DC73A}" destId="{838C1E68-6115-42E7-8E3E-570041B54825}" srcOrd="1" destOrd="0" parTransId="{111CFBB5-9012-4217-BE85-194E8F2B6A71}" sibTransId="{BCB3D106-C2AD-42D1-876E-89F1B3B7A6B0}"/>
    <dgm:cxn modelId="{611AD89C-F42C-4BF3-B2F1-9369799ED401}" type="presParOf" srcId="{E4A141D0-715F-4A94-A7F4-687C89EEBFA4}" destId="{A3B774F0-FD64-4E9B-BE48-D804B008B1F2}" srcOrd="0" destOrd="0" presId="urn:microsoft.com/office/officeart/2005/8/layout/vList2"/>
    <dgm:cxn modelId="{A48D851D-EDB1-4FDC-A05F-B23ACEB07C09}" type="presParOf" srcId="{E4A141D0-715F-4A94-A7F4-687C89EEBFA4}" destId="{9964FF9A-B005-4FD1-9717-2A452E1DBFBD}" srcOrd="1" destOrd="0" presId="urn:microsoft.com/office/officeart/2005/8/layout/vList2"/>
    <dgm:cxn modelId="{1D302841-BF3B-447F-BBAE-809483336506}" type="presParOf" srcId="{E4A141D0-715F-4A94-A7F4-687C89EEBFA4}" destId="{0D19C436-03D0-4030-8E9C-C2E15AD4BD2F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7512BD-AA64-418C-98F4-E3ADAA25C3E8}">
      <dsp:nvSpPr>
        <dsp:cNvPr id="0" name=""/>
        <dsp:cNvSpPr/>
      </dsp:nvSpPr>
      <dsp:spPr>
        <a:xfrm>
          <a:off x="0" y="4925"/>
          <a:ext cx="8784975" cy="6364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/>
            <a:t>Lista LGRZS.004.125.2017 przywróconych członków zwyczajnych Stowarzyszenia Lokalna Grupa Rybacka „Zalew Szczeciński”</a:t>
          </a:r>
          <a:endParaRPr lang="pl-PL" sz="1600" kern="1200" dirty="0"/>
        </a:p>
      </dsp:txBody>
      <dsp:txXfrm>
        <a:off x="31070" y="35995"/>
        <a:ext cx="8722835" cy="5743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B3FD9C-0842-4B47-8BE2-A1254B767E14}">
      <dsp:nvSpPr>
        <dsp:cNvPr id="0" name=""/>
        <dsp:cNvSpPr/>
      </dsp:nvSpPr>
      <dsp:spPr>
        <a:xfrm>
          <a:off x="0" y="0"/>
          <a:ext cx="8784975" cy="636479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/>
            <a:t>Lista LGRZS.004.162.2017 przywróconych członków zwyczajnych Stowarzyszenia Lokalna Grupa Rybacka „Zalew Szczeciński”</a:t>
          </a:r>
          <a:endParaRPr lang="pl-PL" sz="1600" kern="1200" dirty="0"/>
        </a:p>
      </dsp:txBody>
      <dsp:txXfrm>
        <a:off x="31070" y="31070"/>
        <a:ext cx="8722835" cy="57433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8271C-C31A-4D12-B97B-5B194C239BF1}">
      <dsp:nvSpPr>
        <dsp:cNvPr id="0" name=""/>
        <dsp:cNvSpPr/>
      </dsp:nvSpPr>
      <dsp:spPr>
        <a:xfrm>
          <a:off x="0" y="0"/>
          <a:ext cx="923329" cy="92332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0CD442-CE5B-4D88-856E-B02DD17BB2D1}">
      <dsp:nvSpPr>
        <dsp:cNvPr id="0" name=""/>
        <dsp:cNvSpPr/>
      </dsp:nvSpPr>
      <dsp:spPr>
        <a:xfrm>
          <a:off x="408064" y="0"/>
          <a:ext cx="3678794" cy="92332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kern="1200" dirty="0" smtClean="0"/>
            <a:t>Przed aktualizacją listy członków zwyczajnych:</a:t>
          </a:r>
          <a:endParaRPr lang="pl-PL" sz="1500" kern="1200" dirty="0"/>
        </a:p>
      </dsp:txBody>
      <dsp:txXfrm>
        <a:off x="408064" y="0"/>
        <a:ext cx="3678794" cy="438581"/>
      </dsp:txXfrm>
    </dsp:sp>
    <dsp:sp modelId="{E6D36A80-D609-419B-AE21-0EF9D02776FB}">
      <dsp:nvSpPr>
        <dsp:cNvPr id="0" name=""/>
        <dsp:cNvSpPr/>
      </dsp:nvSpPr>
      <dsp:spPr>
        <a:xfrm>
          <a:off x="242374" y="438581"/>
          <a:ext cx="438581" cy="43858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DF29C1-E1BF-4813-8B72-0971005C75AD}">
      <dsp:nvSpPr>
        <dsp:cNvPr id="0" name=""/>
        <dsp:cNvSpPr/>
      </dsp:nvSpPr>
      <dsp:spPr>
        <a:xfrm>
          <a:off x="461665" y="438581"/>
          <a:ext cx="3678794" cy="4385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solidFill>
                <a:srgbClr val="FF0000"/>
              </a:solidFill>
            </a:rPr>
            <a:t>203 członków x 5,20 za list = 1 055,00 zł</a:t>
          </a:r>
          <a:endParaRPr lang="pl-PL" sz="1600" kern="1200" dirty="0">
            <a:solidFill>
              <a:srgbClr val="FF0000"/>
            </a:solidFill>
          </a:endParaRPr>
        </a:p>
      </dsp:txBody>
      <dsp:txXfrm>
        <a:off x="461665" y="438581"/>
        <a:ext cx="3678794" cy="43858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1AC123-1E65-4E5A-AEA3-51359A399647}">
      <dsp:nvSpPr>
        <dsp:cNvPr id="0" name=""/>
        <dsp:cNvSpPr/>
      </dsp:nvSpPr>
      <dsp:spPr>
        <a:xfrm>
          <a:off x="6361" y="0"/>
          <a:ext cx="923329" cy="92332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F73182-06FA-4D78-B341-28AE8BAA6726}">
      <dsp:nvSpPr>
        <dsp:cNvPr id="0" name=""/>
        <dsp:cNvSpPr/>
      </dsp:nvSpPr>
      <dsp:spPr>
        <a:xfrm>
          <a:off x="461665" y="0"/>
          <a:ext cx="3567130" cy="92332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kern="1200" smtClean="0"/>
            <a:t>Po aktualizacji listy członków zwyczajnych:</a:t>
          </a:r>
          <a:endParaRPr lang="pl-PL" sz="1500" kern="1200"/>
        </a:p>
      </dsp:txBody>
      <dsp:txXfrm>
        <a:off x="461665" y="0"/>
        <a:ext cx="3567130" cy="438581"/>
      </dsp:txXfrm>
    </dsp:sp>
    <dsp:sp modelId="{3F13FEF6-55A6-4234-9E85-F9C2ACBEF42A}">
      <dsp:nvSpPr>
        <dsp:cNvPr id="0" name=""/>
        <dsp:cNvSpPr/>
      </dsp:nvSpPr>
      <dsp:spPr>
        <a:xfrm>
          <a:off x="242374" y="438581"/>
          <a:ext cx="438581" cy="43858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C8DBB8-71FD-4AA0-A135-46A5C3507141}">
      <dsp:nvSpPr>
        <dsp:cNvPr id="0" name=""/>
        <dsp:cNvSpPr/>
      </dsp:nvSpPr>
      <dsp:spPr>
        <a:xfrm>
          <a:off x="461665" y="438581"/>
          <a:ext cx="3567130" cy="4385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dirty="0" smtClean="0">
              <a:solidFill>
                <a:srgbClr val="FF0000"/>
              </a:solidFill>
            </a:rPr>
            <a:t>68 członków x 5,20 za list = 353,60 zł</a:t>
          </a:r>
          <a:endParaRPr lang="pl-PL" sz="1800" kern="1200" dirty="0">
            <a:solidFill>
              <a:srgbClr val="FF0000"/>
            </a:solidFill>
          </a:endParaRPr>
        </a:p>
      </dsp:txBody>
      <dsp:txXfrm>
        <a:off x="461665" y="438581"/>
        <a:ext cx="3567130" cy="43858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5C8F80-4BBB-4330-A871-204692E1FBC9}">
      <dsp:nvSpPr>
        <dsp:cNvPr id="0" name=""/>
        <dsp:cNvSpPr/>
      </dsp:nvSpPr>
      <dsp:spPr>
        <a:xfrm>
          <a:off x="576063" y="229299"/>
          <a:ext cx="3240361" cy="1044587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1B1C8B08-0C50-4EF2-AF33-B56220E175BD}">
      <dsp:nvSpPr>
        <dsp:cNvPr id="0" name=""/>
        <dsp:cNvSpPr/>
      </dsp:nvSpPr>
      <dsp:spPr>
        <a:xfrm>
          <a:off x="576064" y="380255"/>
          <a:ext cx="1990473" cy="8936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815" tIns="43815" rIns="43815" bIns="43815" numCol="1" spcCol="1270" anchor="t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300" kern="1200" dirty="0" smtClean="0"/>
            <a:t>8 360,00 </a:t>
          </a:r>
          <a:r>
            <a:rPr lang="pl-PL" sz="1800" kern="1200" dirty="0" smtClean="0"/>
            <a:t>zł</a:t>
          </a:r>
          <a:r>
            <a:rPr lang="pl-PL" sz="2300" kern="1200" dirty="0" smtClean="0"/>
            <a:t> </a:t>
          </a:r>
          <a:endParaRPr lang="pl-PL" sz="2300" kern="1200" dirty="0"/>
        </a:p>
      </dsp:txBody>
      <dsp:txXfrm>
        <a:off x="576064" y="380255"/>
        <a:ext cx="1990473" cy="893631"/>
      </dsp:txXfrm>
    </dsp:sp>
    <dsp:sp modelId="{57ED57CD-5571-4BBC-87F2-337157EA44F1}">
      <dsp:nvSpPr>
        <dsp:cNvPr id="0" name=""/>
        <dsp:cNvSpPr/>
      </dsp:nvSpPr>
      <dsp:spPr>
        <a:xfrm>
          <a:off x="2196245" y="380255"/>
          <a:ext cx="1779105" cy="8936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kern="1200" dirty="0" smtClean="0"/>
            <a:t>728,00 zł </a:t>
          </a:r>
          <a:endParaRPr lang="pl-PL" sz="2400" kern="1200" dirty="0"/>
        </a:p>
      </dsp:txBody>
      <dsp:txXfrm>
        <a:off x="2196245" y="380255"/>
        <a:ext cx="1779105" cy="893631"/>
      </dsp:txXfrm>
    </dsp:sp>
    <dsp:sp modelId="{C67DCFBE-F91E-4DF9-A13E-A1155110A715}">
      <dsp:nvSpPr>
        <dsp:cNvPr id="0" name=""/>
        <dsp:cNvSpPr/>
      </dsp:nvSpPr>
      <dsp:spPr>
        <a:xfrm>
          <a:off x="832487" y="10127"/>
          <a:ext cx="394963" cy="394963"/>
        </a:xfrm>
        <a:prstGeom prst="plus">
          <a:avLst>
            <a:gd name="adj" fmla="val 328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F4A110D-1BE8-48E6-B968-AEE975C3900D}">
      <dsp:nvSpPr>
        <dsp:cNvPr id="0" name=""/>
        <dsp:cNvSpPr/>
      </dsp:nvSpPr>
      <dsp:spPr>
        <a:xfrm>
          <a:off x="2784072" y="152165"/>
          <a:ext cx="371730" cy="12738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D6BFEDD-9B0F-45DB-8B2F-94DD5A486E96}">
      <dsp:nvSpPr>
        <dsp:cNvPr id="0" name=""/>
        <dsp:cNvSpPr/>
      </dsp:nvSpPr>
      <dsp:spPr>
        <a:xfrm>
          <a:off x="2052227" y="343248"/>
          <a:ext cx="232" cy="853504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18244E-92F9-4153-8134-E70D1DB76C95}">
      <dsp:nvSpPr>
        <dsp:cNvPr id="0" name=""/>
        <dsp:cNvSpPr/>
      </dsp:nvSpPr>
      <dsp:spPr>
        <a:xfrm>
          <a:off x="0" y="3617"/>
          <a:ext cx="4104455" cy="12383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48920" tIns="142240" rIns="248920" bIns="142240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500" kern="1200" dirty="0" smtClean="0"/>
            <a:t>Nabór I/2017</a:t>
          </a:r>
          <a:br>
            <a:rPr lang="pl-PL" sz="3500" kern="1200" dirty="0" smtClean="0"/>
          </a:br>
          <a:r>
            <a:rPr lang="pl-PL" sz="1600" kern="1200" dirty="0" smtClean="0"/>
            <a:t>od 5 do 20 czerwca 2017  </a:t>
          </a:r>
          <a:endParaRPr lang="pl-PL" sz="3500" kern="1200" dirty="0"/>
        </a:p>
      </dsp:txBody>
      <dsp:txXfrm>
        <a:off x="0" y="3617"/>
        <a:ext cx="4104455" cy="1238399"/>
      </dsp:txXfrm>
    </dsp:sp>
    <dsp:sp modelId="{64D9A9AA-0CCE-46DA-A0B7-CD60FC65519D}">
      <dsp:nvSpPr>
        <dsp:cNvPr id="0" name=""/>
        <dsp:cNvSpPr/>
      </dsp:nvSpPr>
      <dsp:spPr>
        <a:xfrm>
          <a:off x="0" y="1218643"/>
          <a:ext cx="4104455" cy="271480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2000" kern="1200" dirty="0" smtClean="0"/>
            <a:t> 7 przedsięwzięć, </a:t>
          </a:r>
          <a:endParaRPr lang="pl-P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2000" b="0" i="0" u="none" kern="1200" dirty="0" smtClean="0"/>
            <a:t>2 384 910,00 zł łączna pula dofinansowania,</a:t>
          </a:r>
          <a:endParaRPr lang="pl-P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2000" kern="1200" dirty="0" smtClean="0"/>
            <a:t>Skierowany głównie do JST i podległych oraz do NGO</a:t>
          </a:r>
          <a:endParaRPr lang="pl-P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2000" kern="1200" dirty="0" smtClean="0"/>
            <a:t>Złożonych zostało 9 wniosków, z czego 2 niezgodne ze strategią,</a:t>
          </a:r>
          <a:endParaRPr lang="pl-P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2000" kern="1200" dirty="0" smtClean="0"/>
            <a:t>Podpisano 5 umów, </a:t>
          </a:r>
          <a:endParaRPr lang="pl-PL" sz="2000" kern="1200" dirty="0"/>
        </a:p>
      </dsp:txBody>
      <dsp:txXfrm>
        <a:off x="0" y="1218643"/>
        <a:ext cx="4104455" cy="271480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6BB242-28B7-46AA-8D60-AFF87A2EDE6E}">
      <dsp:nvSpPr>
        <dsp:cNvPr id="0" name=""/>
        <dsp:cNvSpPr/>
      </dsp:nvSpPr>
      <dsp:spPr>
        <a:xfrm>
          <a:off x="0" y="3275"/>
          <a:ext cx="4032447" cy="11808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b="0" i="0" kern="1200" dirty="0" smtClean="0"/>
            <a:t>Nabór II/2017 </a:t>
          </a:r>
          <a:br>
            <a:rPr lang="pl-PL" sz="3200" b="0" i="0" kern="1200" dirty="0" smtClean="0"/>
          </a:br>
          <a:r>
            <a:rPr lang="pl-PL" sz="1600" b="0" i="0" kern="1200" dirty="0" smtClean="0"/>
            <a:t>od 31 </a:t>
          </a:r>
          <a:r>
            <a:rPr lang="pl-PL" sz="1800" b="0" i="0" kern="1200" dirty="0" smtClean="0"/>
            <a:t>sierpnia do 13 września 2017</a:t>
          </a:r>
          <a:endParaRPr lang="pl-PL" sz="1800" b="0" i="0" kern="1200" dirty="0"/>
        </a:p>
      </dsp:txBody>
      <dsp:txXfrm>
        <a:off x="0" y="3275"/>
        <a:ext cx="4032447" cy="1180800"/>
      </dsp:txXfrm>
    </dsp:sp>
    <dsp:sp modelId="{0F075F69-30CD-48BD-89E6-B91276A28B20}">
      <dsp:nvSpPr>
        <dsp:cNvPr id="0" name=""/>
        <dsp:cNvSpPr/>
      </dsp:nvSpPr>
      <dsp:spPr>
        <a:xfrm>
          <a:off x="0" y="1184075"/>
          <a:ext cx="4032447" cy="27010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2000" kern="1200" dirty="0" smtClean="0"/>
            <a:t>7 przedsięwzięć, </a:t>
          </a:r>
          <a:endParaRPr lang="pl-P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2000" b="0" i="0" u="none" kern="1200" dirty="0" smtClean="0"/>
            <a:t>1 840 410,00 zł łączna pula dofinansowania,</a:t>
          </a:r>
          <a:endParaRPr lang="pl-P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2000" kern="1200" dirty="0" smtClean="0"/>
            <a:t>Skierowany głównie do rybaków, przedsiębiorców oraz do NGO,</a:t>
          </a:r>
          <a:endParaRPr lang="pl-P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2000" kern="1200" dirty="0" smtClean="0"/>
            <a:t>Złożonych zostało 19 wniosków, z czego 1 niezgodny ze strategią,</a:t>
          </a:r>
          <a:endParaRPr lang="pl-P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2000" kern="1200" dirty="0" smtClean="0"/>
            <a:t>w trakcie weryfikacji ...</a:t>
          </a:r>
          <a:endParaRPr lang="pl-PL" sz="2000" kern="1200" dirty="0"/>
        </a:p>
      </dsp:txBody>
      <dsp:txXfrm>
        <a:off x="0" y="1184075"/>
        <a:ext cx="4032447" cy="270108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D41B72-E5F3-4F8B-8E4D-5C6176773905}">
      <dsp:nvSpPr>
        <dsp:cNvPr id="0" name=""/>
        <dsp:cNvSpPr/>
      </dsp:nvSpPr>
      <dsp:spPr>
        <a:xfrm>
          <a:off x="0" y="8362"/>
          <a:ext cx="3816424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300" kern="1200" smtClean="0"/>
            <a:t>Zmiany związane z:</a:t>
          </a:r>
          <a:endParaRPr lang="pl-PL" sz="2300" kern="1200"/>
        </a:p>
      </dsp:txBody>
      <dsp:txXfrm>
        <a:off x="26930" y="35292"/>
        <a:ext cx="3762564" cy="497795"/>
      </dsp:txXfrm>
    </dsp:sp>
    <dsp:sp modelId="{54E23924-3368-45CB-AD56-3B8691DB22F5}">
      <dsp:nvSpPr>
        <dsp:cNvPr id="0" name=""/>
        <dsp:cNvSpPr/>
      </dsp:nvSpPr>
      <dsp:spPr>
        <a:xfrm>
          <a:off x="0" y="560018"/>
          <a:ext cx="3816424" cy="2570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171" tIns="29210" rIns="163576" bIns="29210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800" kern="1200" smtClean="0"/>
            <a:t>Nowelizacją ustawy o RLKS,</a:t>
          </a:r>
          <a:endParaRPr lang="pl-PL" sz="1800" kern="120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800" kern="1200" smtClean="0"/>
            <a:t>Wdrożeniem nowego programu do obsługi naborów,</a:t>
          </a:r>
          <a:endParaRPr lang="pl-PL" sz="1800" kern="120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800" kern="1200" smtClean="0"/>
            <a:t>„Martwymi” przepisami i kryteriami wyboru,</a:t>
          </a:r>
          <a:endParaRPr lang="pl-PL" sz="1800" kern="120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800" kern="1200" smtClean="0"/>
            <a:t>Oczywistymi omyłkami,</a:t>
          </a:r>
          <a:endParaRPr lang="pl-PL" sz="1800" kern="120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800" kern="1200" dirty="0" smtClean="0"/>
            <a:t>Wynikłe z bieżącej działalności Rady w celu efektywniejszego, spójnego działania Rady.</a:t>
          </a:r>
          <a:endParaRPr lang="pl-PL" sz="1800" kern="1200" dirty="0"/>
        </a:p>
      </dsp:txBody>
      <dsp:txXfrm>
        <a:off x="0" y="560018"/>
        <a:ext cx="3816424" cy="257093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B774F0-FD64-4E9B-BE48-D804B008B1F2}">
      <dsp:nvSpPr>
        <dsp:cNvPr id="0" name=""/>
        <dsp:cNvSpPr/>
      </dsp:nvSpPr>
      <dsp:spPr>
        <a:xfrm>
          <a:off x="0" y="98607"/>
          <a:ext cx="4320479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200" kern="1200" smtClean="0"/>
            <a:t>Związane z:</a:t>
          </a:r>
          <a:endParaRPr lang="pl-PL" sz="2200" kern="1200"/>
        </a:p>
      </dsp:txBody>
      <dsp:txXfrm>
        <a:off x="25759" y="124366"/>
        <a:ext cx="4268961" cy="476152"/>
      </dsp:txXfrm>
    </dsp:sp>
    <dsp:sp modelId="{9964FF9A-B005-4FD1-9717-2A452E1DBFBD}">
      <dsp:nvSpPr>
        <dsp:cNvPr id="0" name=""/>
        <dsp:cNvSpPr/>
      </dsp:nvSpPr>
      <dsp:spPr>
        <a:xfrm>
          <a:off x="0" y="626277"/>
          <a:ext cx="4320479" cy="1411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75" tIns="27940" rIns="156464" bIns="27940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700" kern="1200" smtClean="0"/>
            <a:t>Oczywistymi błędami pisarskim,</a:t>
          </a:r>
          <a:endParaRPr lang="pl-PL" sz="1700" kern="1200"/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700" kern="1200" smtClean="0"/>
            <a:t>Przesunięciem środków,</a:t>
          </a:r>
          <a:endParaRPr lang="pl-PL" sz="1700" kern="1200"/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700" kern="1200" smtClean="0"/>
            <a:t>Aktualizacją planu działania,</a:t>
          </a:r>
          <a:endParaRPr lang="pl-PL" sz="1700" kern="1200"/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700" kern="1200" dirty="0" smtClean="0"/>
            <a:t>Przesunięciem naborów poszczególnych przedsięwzięć w harmonogramie naborów.</a:t>
          </a:r>
          <a:endParaRPr lang="pl-PL" sz="1700" kern="1200" dirty="0"/>
        </a:p>
      </dsp:txBody>
      <dsp:txXfrm>
        <a:off x="0" y="626277"/>
        <a:ext cx="4320479" cy="1411740"/>
      </dsp:txXfrm>
    </dsp:sp>
    <dsp:sp modelId="{0D19C436-03D0-4030-8E9C-C2E15AD4BD2F}">
      <dsp:nvSpPr>
        <dsp:cNvPr id="0" name=""/>
        <dsp:cNvSpPr/>
      </dsp:nvSpPr>
      <dsp:spPr>
        <a:xfrm>
          <a:off x="0" y="2038017"/>
          <a:ext cx="4320479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200" kern="1200"/>
        </a:p>
      </dsp:txBody>
      <dsp:txXfrm>
        <a:off x="25759" y="2063776"/>
        <a:ext cx="4268961" cy="4761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5D47D-570D-46A2-A61E-26E4A2512F45}" type="datetimeFigureOut">
              <a:rPr lang="pl-PL" smtClean="0"/>
              <a:t>2017-11-15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29A7-F4DA-4388-B119-717CD5BE53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66164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5D47D-570D-46A2-A61E-26E4A2512F45}" type="datetimeFigureOut">
              <a:rPr lang="pl-PL" smtClean="0"/>
              <a:t>2017-11-15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29A7-F4DA-4388-B119-717CD5BE53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54878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5D47D-570D-46A2-A61E-26E4A2512F45}" type="datetimeFigureOut">
              <a:rPr lang="pl-PL" smtClean="0"/>
              <a:t>2017-11-15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29A7-F4DA-4388-B119-717CD5BE53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94631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5D47D-570D-46A2-A61E-26E4A2512F45}" type="datetimeFigureOut">
              <a:rPr lang="pl-PL" smtClean="0"/>
              <a:t>2017-11-15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29A7-F4DA-4388-B119-717CD5BE53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90451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5D47D-570D-46A2-A61E-26E4A2512F45}" type="datetimeFigureOut">
              <a:rPr lang="pl-PL" smtClean="0"/>
              <a:t>2017-11-15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29A7-F4DA-4388-B119-717CD5BE53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48560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5D47D-570D-46A2-A61E-26E4A2512F45}" type="datetimeFigureOut">
              <a:rPr lang="pl-PL" smtClean="0"/>
              <a:t>2017-11-15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29A7-F4DA-4388-B119-717CD5BE53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1396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5D47D-570D-46A2-A61E-26E4A2512F45}" type="datetimeFigureOut">
              <a:rPr lang="pl-PL" smtClean="0"/>
              <a:t>2017-11-15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29A7-F4DA-4388-B119-717CD5BE53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5534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5D47D-570D-46A2-A61E-26E4A2512F45}" type="datetimeFigureOut">
              <a:rPr lang="pl-PL" smtClean="0"/>
              <a:t>2017-11-15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29A7-F4DA-4388-B119-717CD5BE53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10365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5D47D-570D-46A2-A61E-26E4A2512F45}" type="datetimeFigureOut">
              <a:rPr lang="pl-PL" smtClean="0"/>
              <a:t>2017-11-15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29A7-F4DA-4388-B119-717CD5BE53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55227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5D47D-570D-46A2-A61E-26E4A2512F45}" type="datetimeFigureOut">
              <a:rPr lang="pl-PL" smtClean="0"/>
              <a:t>2017-11-15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29A7-F4DA-4388-B119-717CD5BE53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19187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5D47D-570D-46A2-A61E-26E4A2512F45}" type="datetimeFigureOut">
              <a:rPr lang="pl-PL" smtClean="0"/>
              <a:t>2017-11-15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29A7-F4DA-4388-B119-717CD5BE53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98762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5D47D-570D-46A2-A61E-26E4A2512F45}" type="datetimeFigureOut">
              <a:rPr lang="pl-PL" smtClean="0"/>
              <a:t>2017-11-15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FA29A7-F4DA-4388-B119-717CD5BE53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94935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.jpeg"/><Relationship Id="rId5" Type="http://schemas.openxmlformats.org/officeDocument/2006/relationships/chart" Target="../charts/char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13" Type="http://schemas.openxmlformats.org/officeDocument/2006/relationships/diagramQuickStyle" Target="../diagrams/quickStyle2.xml"/><Relationship Id="rId3" Type="http://schemas.openxmlformats.org/officeDocument/2006/relationships/image" Target="../media/image1.JPG"/><Relationship Id="rId7" Type="http://schemas.openxmlformats.org/officeDocument/2006/relationships/diagramLayout" Target="../diagrams/layout1.xml"/><Relationship Id="rId12" Type="http://schemas.openxmlformats.org/officeDocument/2006/relationships/diagramLayout" Target="../diagrams/layout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6" Type="http://schemas.openxmlformats.org/officeDocument/2006/relationships/diagramData" Target="../diagrams/data1.xml"/><Relationship Id="rId11" Type="http://schemas.openxmlformats.org/officeDocument/2006/relationships/diagramData" Target="../diagrams/data2.xml"/><Relationship Id="rId5" Type="http://schemas.openxmlformats.org/officeDocument/2006/relationships/chart" Target="../charts/chart2.xml"/><Relationship Id="rId15" Type="http://schemas.microsoft.com/office/2007/relationships/diagramDrawing" Target="../diagrams/drawing2.xml"/><Relationship Id="rId10" Type="http://schemas.microsoft.com/office/2007/relationships/diagramDrawing" Target="../diagrams/drawing1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1.xml"/><Relationship Id="rId14" Type="http://schemas.openxmlformats.org/officeDocument/2006/relationships/diagramColors" Target="../diagrams/colors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13" Type="http://schemas.openxmlformats.org/officeDocument/2006/relationships/diagramQuickStyle" Target="../diagrams/quickStyle4.xml"/><Relationship Id="rId18" Type="http://schemas.openxmlformats.org/officeDocument/2006/relationships/diagramQuickStyle" Target="../diagrams/quickStyle5.xml"/><Relationship Id="rId3" Type="http://schemas.openxmlformats.org/officeDocument/2006/relationships/image" Target="../media/image1.JPG"/><Relationship Id="rId7" Type="http://schemas.openxmlformats.org/officeDocument/2006/relationships/diagramLayout" Target="../diagrams/layout3.xml"/><Relationship Id="rId12" Type="http://schemas.openxmlformats.org/officeDocument/2006/relationships/diagramLayout" Target="../diagrams/layout4.xml"/><Relationship Id="rId17" Type="http://schemas.openxmlformats.org/officeDocument/2006/relationships/diagramLayout" Target="../diagrams/layout5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5.xml"/><Relationship Id="rId20" Type="http://schemas.microsoft.com/office/2007/relationships/diagramDrawing" Target="../diagrams/drawing5.xml"/><Relationship Id="rId1" Type="http://schemas.openxmlformats.org/officeDocument/2006/relationships/themeOverride" Target="../theme/themeOverride3.xml"/><Relationship Id="rId6" Type="http://schemas.openxmlformats.org/officeDocument/2006/relationships/diagramData" Target="../diagrams/data3.xml"/><Relationship Id="rId11" Type="http://schemas.openxmlformats.org/officeDocument/2006/relationships/diagramData" Target="../diagrams/data4.xml"/><Relationship Id="rId5" Type="http://schemas.openxmlformats.org/officeDocument/2006/relationships/chart" Target="../charts/chart3.xml"/><Relationship Id="rId15" Type="http://schemas.microsoft.com/office/2007/relationships/diagramDrawing" Target="../diagrams/drawing4.xml"/><Relationship Id="rId10" Type="http://schemas.microsoft.com/office/2007/relationships/diagramDrawing" Target="../diagrams/drawing3.xml"/><Relationship Id="rId19" Type="http://schemas.openxmlformats.org/officeDocument/2006/relationships/diagramColors" Target="../diagrams/colors5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3.xml"/><Relationship Id="rId14" Type="http://schemas.openxmlformats.org/officeDocument/2006/relationships/diagramColors" Target="../diagrams/colors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4.png"/><Relationship Id="rId5" Type="http://schemas.openxmlformats.org/officeDocument/2006/relationships/hyperlink" Target="Czlonkowie%202017%2031%20pa&#378;dziernik.pdf" TargetMode="Externa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6.xml"/><Relationship Id="rId13" Type="http://schemas.openxmlformats.org/officeDocument/2006/relationships/image" Target="../media/image9.jpeg"/><Relationship Id="rId18" Type="http://schemas.openxmlformats.org/officeDocument/2006/relationships/image" Target="../media/image14.jpeg"/><Relationship Id="rId3" Type="http://schemas.openxmlformats.org/officeDocument/2006/relationships/image" Target="../media/image1.JPG"/><Relationship Id="rId21" Type="http://schemas.openxmlformats.org/officeDocument/2006/relationships/image" Target="../media/image17.jpeg"/><Relationship Id="rId7" Type="http://schemas.openxmlformats.org/officeDocument/2006/relationships/diagramLayout" Target="../diagrams/layout6.xml"/><Relationship Id="rId12" Type="http://schemas.openxmlformats.org/officeDocument/2006/relationships/image" Target="../media/image8.jpeg"/><Relationship Id="rId17" Type="http://schemas.openxmlformats.org/officeDocument/2006/relationships/image" Target="../media/image13.jpeg"/><Relationship Id="rId25" Type="http://schemas.openxmlformats.org/officeDocument/2006/relationships/image" Target="../media/image21.jpe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2.jpeg"/><Relationship Id="rId20" Type="http://schemas.openxmlformats.org/officeDocument/2006/relationships/image" Target="../media/image16.jpeg"/><Relationship Id="rId1" Type="http://schemas.openxmlformats.org/officeDocument/2006/relationships/themeOverride" Target="../theme/themeOverride6.xml"/><Relationship Id="rId6" Type="http://schemas.openxmlformats.org/officeDocument/2006/relationships/diagramData" Target="../diagrams/data6.xml"/><Relationship Id="rId11" Type="http://schemas.openxmlformats.org/officeDocument/2006/relationships/image" Target="../media/image7.png"/><Relationship Id="rId24" Type="http://schemas.openxmlformats.org/officeDocument/2006/relationships/image" Target="../media/image20.jpeg"/><Relationship Id="rId5" Type="http://schemas.openxmlformats.org/officeDocument/2006/relationships/chart" Target="../charts/chart4.xml"/><Relationship Id="rId15" Type="http://schemas.openxmlformats.org/officeDocument/2006/relationships/image" Target="../media/image11.jpeg"/><Relationship Id="rId23" Type="http://schemas.openxmlformats.org/officeDocument/2006/relationships/image" Target="../media/image19.jpeg"/><Relationship Id="rId10" Type="http://schemas.microsoft.com/office/2007/relationships/diagramDrawing" Target="../diagrams/drawing6.xml"/><Relationship Id="rId19" Type="http://schemas.openxmlformats.org/officeDocument/2006/relationships/image" Target="../media/image15.jpeg"/><Relationship Id="rId4" Type="http://schemas.openxmlformats.org/officeDocument/2006/relationships/image" Target="../media/image2.png"/><Relationship Id="rId9" Type="http://schemas.openxmlformats.org/officeDocument/2006/relationships/diagramColors" Target="../diagrams/colors6.xml"/><Relationship Id="rId14" Type="http://schemas.openxmlformats.org/officeDocument/2006/relationships/image" Target="../media/image10.jpeg"/><Relationship Id="rId22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7.xml"/><Relationship Id="rId3" Type="http://schemas.openxmlformats.org/officeDocument/2006/relationships/image" Target="../media/image1.JPG"/><Relationship Id="rId7" Type="http://schemas.openxmlformats.org/officeDocument/2006/relationships/diagramLayout" Target="../diagrams/layout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Relationship Id="rId6" Type="http://schemas.openxmlformats.org/officeDocument/2006/relationships/diagramData" Target="../diagrams/data7.xml"/><Relationship Id="rId11" Type="http://schemas.openxmlformats.org/officeDocument/2006/relationships/image" Target="../media/image22.png"/><Relationship Id="rId5" Type="http://schemas.openxmlformats.org/officeDocument/2006/relationships/chart" Target="../charts/chart5.xml"/><Relationship Id="rId10" Type="http://schemas.microsoft.com/office/2007/relationships/diagramDrawing" Target="../diagrams/drawing7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24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Relationship Id="rId6" Type="http://schemas.openxmlformats.org/officeDocument/2006/relationships/hyperlink" Target="wska&#378;niki%20realizacja%202017.xlsx" TargetMode="External"/><Relationship Id="rId5" Type="http://schemas.openxmlformats.org/officeDocument/2006/relationships/image" Target="../media/image2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26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25.jpg"/><Relationship Id="rId5" Type="http://schemas.openxmlformats.org/officeDocument/2006/relationships/hyperlink" Target="Satut%20LGR%20%2015-11-2017z%20poprawkami.docx" TargetMode="Externa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image" Target="../media/image1.JPG"/><Relationship Id="rId7" Type="http://schemas.openxmlformats.org/officeDocument/2006/relationships/diagramData" Target="../diagrams/data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27.jpeg"/><Relationship Id="rId11" Type="http://schemas.microsoft.com/office/2007/relationships/diagramDrawing" Target="../diagrams/drawing8.xml"/><Relationship Id="rId5" Type="http://schemas.openxmlformats.org/officeDocument/2006/relationships/hyperlink" Target="UWZ-zmiana%20regulaminu%20Rady%20za&#322;%201.docx" TargetMode="External"/><Relationship Id="rId10" Type="http://schemas.openxmlformats.org/officeDocument/2006/relationships/diagramColors" Target="../diagrams/colors8.xml"/><Relationship Id="rId4" Type="http://schemas.openxmlformats.org/officeDocument/2006/relationships/image" Target="../media/image2.png"/><Relationship Id="rId9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9.xml"/><Relationship Id="rId3" Type="http://schemas.openxmlformats.org/officeDocument/2006/relationships/image" Target="../media/image1.JPG"/><Relationship Id="rId7" Type="http://schemas.openxmlformats.org/officeDocument/2006/relationships/diagramQuickStyle" Target="../diagrams/quickStyl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Relationship Id="rId6" Type="http://schemas.openxmlformats.org/officeDocument/2006/relationships/diagramLayout" Target="../diagrams/layout9.xml"/><Relationship Id="rId5" Type="http://schemas.openxmlformats.org/officeDocument/2006/relationships/diagramData" Target="../diagrams/data9.xml"/><Relationship Id="rId10" Type="http://schemas.openxmlformats.org/officeDocument/2006/relationships/image" Target="../media/image28.png"/><Relationship Id="rId4" Type="http://schemas.openxmlformats.org/officeDocument/2006/relationships/image" Target="../media/image2.png"/><Relationship Id="rId9" Type="http://schemas.microsoft.com/office/2007/relationships/diagramDrawing" Target="../diagrams/drawing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UWZ-zmiana%20statutu.docx" TargetMode="External"/><Relationship Id="rId3" Type="http://schemas.openxmlformats.org/officeDocument/2006/relationships/image" Target="../media/image1.JPG"/><Relationship Id="rId7" Type="http://schemas.openxmlformats.org/officeDocument/2006/relationships/hyperlink" Target="UWZ%20%20-%20przywr&#243;cenia%20na%20list&#281;%20cz&#322;onk&#243;w.docx" TargetMode="Externa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Relationship Id="rId6" Type="http://schemas.openxmlformats.org/officeDocument/2006/relationships/image" Target="../media/image29.png"/><Relationship Id="rId11" Type="http://schemas.openxmlformats.org/officeDocument/2006/relationships/hyperlink" Target="UWZ%20-%20zmiany%20osobowe%20Rady.docx" TargetMode="External"/><Relationship Id="rId5" Type="http://schemas.openxmlformats.org/officeDocument/2006/relationships/chart" Target="../charts/chart6.xml"/><Relationship Id="rId10" Type="http://schemas.openxmlformats.org/officeDocument/2006/relationships/hyperlink" Target="UWZ-%20zmiana%20LSR%202014-2020.docx" TargetMode="External"/><Relationship Id="rId4" Type="http://schemas.openxmlformats.org/officeDocument/2006/relationships/image" Target="../media/image2.png"/><Relationship Id="rId9" Type="http://schemas.openxmlformats.org/officeDocument/2006/relationships/hyperlink" Target="UWZ-zmiana%20regulaminu%20Rady.docx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Relationship Id="rId6" Type="http://schemas.openxmlformats.org/officeDocument/2006/relationships/image" Target="../media/image30.png"/><Relationship Id="rId5" Type="http://schemas.openxmlformats.org/officeDocument/2006/relationships/chart" Target="../charts/char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tile tx="0" ty="0" sx="100000" sy="100000" flip="none" algn="b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rostokąt 17"/>
          <p:cNvSpPr/>
          <p:nvPr/>
        </p:nvSpPr>
        <p:spPr>
          <a:xfrm>
            <a:off x="-36512" y="0"/>
            <a:ext cx="9180512" cy="84127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4957"/>
            <a:ext cx="2072562" cy="481236"/>
          </a:xfrm>
          <a:prstGeom prst="rect">
            <a:avLst/>
          </a:prstGeom>
        </p:spPr>
      </p:pic>
      <p:graphicFrame>
        <p:nvGraphicFramePr>
          <p:cNvPr id="25" name="Wykres 24"/>
          <p:cNvGraphicFramePr/>
          <p:nvPr>
            <p:extLst>
              <p:ext uri="{D42A27DB-BD31-4B8C-83A1-F6EECF244321}">
                <p14:modId xmlns:p14="http://schemas.microsoft.com/office/powerpoint/2010/main" val="897613892"/>
              </p:ext>
            </p:extLst>
          </p:nvPr>
        </p:nvGraphicFramePr>
        <p:xfrm>
          <a:off x="1494697" y="841276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7" name="Prostokąt 26"/>
          <p:cNvSpPr/>
          <p:nvPr/>
        </p:nvSpPr>
        <p:spPr>
          <a:xfrm>
            <a:off x="-25921" y="1489279"/>
            <a:ext cx="9180512" cy="424847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</p:spPr>
        <p:txBody>
          <a:bodyPr wrap="square" rtlCol="0" anchor="ctr">
            <a:spAutoFit/>
          </a:bodyPr>
          <a:lstStyle/>
          <a:p>
            <a:pPr algn="ctr"/>
            <a:endParaRPr lang="pl-PL" sz="60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ler Light" pitchFamily="2" charset="-18"/>
              <a:cs typeface="KodchiangUPC" pitchFamily="18" charset="-34"/>
            </a:endParaRPr>
          </a:p>
        </p:txBody>
      </p:sp>
      <p:sp>
        <p:nvSpPr>
          <p:cNvPr id="28" name="pole tekstowe 27"/>
          <p:cNvSpPr txBox="1"/>
          <p:nvPr/>
        </p:nvSpPr>
        <p:spPr>
          <a:xfrm>
            <a:off x="2771800" y="0"/>
            <a:ext cx="60203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rgbClr val="CC0000"/>
                </a:solidFill>
                <a:latin typeface="Aller" pitchFamily="2" charset="-18"/>
              </a:rPr>
              <a:t>Walne  Zebranie Członków</a:t>
            </a:r>
          </a:p>
          <a:p>
            <a:pPr algn="ctr"/>
            <a:r>
              <a:rPr lang="pl-PL" dirty="0" smtClean="0">
                <a:latin typeface="Aller Light" pitchFamily="2" charset="-18"/>
              </a:rPr>
              <a:t>15 listopada 2017</a:t>
            </a:r>
            <a:endParaRPr lang="pl-PL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395536" y="1811217"/>
            <a:ext cx="8496944" cy="3808735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1200" dirty="0">
                <a:latin typeface="Aller" panose="02000503030000020004" pitchFamily="2" charset="-18"/>
                <a:ea typeface="Calibri"/>
                <a:cs typeface="Times New Roman"/>
              </a:rPr>
              <a:t>Otwarcie zebrania.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1200" dirty="0">
                <a:latin typeface="Aller" panose="02000503030000020004" pitchFamily="2" charset="-18"/>
                <a:ea typeface="Calibri"/>
                <a:cs typeface="Times New Roman"/>
              </a:rPr>
              <a:t>Wybór Prezydium zebrania i protokolanta.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1200" dirty="0">
                <a:latin typeface="Aller" panose="02000503030000020004" pitchFamily="2" charset="-18"/>
                <a:ea typeface="Calibri"/>
                <a:cs typeface="Times New Roman"/>
              </a:rPr>
              <a:t>Przyjęcie porządku zebrania.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1200" dirty="0">
                <a:latin typeface="Aller" panose="02000503030000020004" pitchFamily="2" charset="-18"/>
                <a:ea typeface="Calibri"/>
                <a:cs typeface="Times New Roman"/>
              </a:rPr>
              <a:t>Wybór komisji mandatowej i skrutacyjnej oraz uchwał i wniosków.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1200" dirty="0">
                <a:latin typeface="Aller" panose="02000503030000020004" pitchFamily="2" charset="-18"/>
                <a:ea typeface="Calibri"/>
                <a:cs typeface="Times New Roman"/>
              </a:rPr>
              <a:t>Informacja Zarządu nt.:</a:t>
            </a: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+mj-lt"/>
              <a:buAutoNum type="alphaLcPeriod"/>
            </a:pPr>
            <a:r>
              <a:rPr lang="pl-PL" sz="1200" dirty="0">
                <a:latin typeface="Aller" panose="02000503030000020004" pitchFamily="2" charset="-18"/>
                <a:ea typeface="Calibri"/>
                <a:cs typeface="Times New Roman"/>
              </a:rPr>
              <a:t>Przywrócenia na listę członków zwyczajnych,</a:t>
            </a: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+mj-lt"/>
              <a:buAutoNum type="alphaLcPeriod"/>
            </a:pPr>
            <a:r>
              <a:rPr lang="pl-PL" sz="1200" dirty="0">
                <a:latin typeface="Aller" panose="02000503030000020004" pitchFamily="2" charset="-18"/>
                <a:ea typeface="Calibri"/>
                <a:cs typeface="Times New Roman"/>
              </a:rPr>
              <a:t>Aktualizacji listy członków stowarzyszenia.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1200" dirty="0">
                <a:latin typeface="Aller" panose="02000503030000020004" pitchFamily="2" charset="-18"/>
                <a:ea typeface="Calibri"/>
                <a:cs typeface="Times New Roman"/>
              </a:rPr>
              <a:t>Informacja o </a:t>
            </a:r>
            <a:r>
              <a:rPr lang="pl-PL" sz="1200" dirty="0" smtClean="0">
                <a:latin typeface="Aller" panose="02000503030000020004" pitchFamily="2" charset="-18"/>
                <a:ea typeface="Calibri"/>
                <a:cs typeface="Times New Roman"/>
              </a:rPr>
              <a:t>przeprowadzonych </a:t>
            </a:r>
            <a:r>
              <a:rPr lang="pl-PL" sz="1200" dirty="0">
                <a:latin typeface="Aller" panose="02000503030000020004" pitchFamily="2" charset="-18"/>
                <a:ea typeface="Calibri"/>
                <a:cs typeface="Times New Roman"/>
              </a:rPr>
              <a:t>naborach nr I/2017 i II/2017.</a:t>
            </a:r>
          </a:p>
          <a:p>
            <a:pPr marL="342900" indent="-342900">
              <a:lnSpc>
                <a:spcPct val="115000"/>
              </a:lnSpc>
              <a:buFont typeface="+mj-lt"/>
              <a:buAutoNum type="arabicPeriod"/>
            </a:pPr>
            <a:r>
              <a:rPr lang="pl-PL" sz="1200" dirty="0">
                <a:solidFill>
                  <a:srgbClr val="FF0000"/>
                </a:solidFill>
                <a:latin typeface="Aller" panose="02000503030000020004" pitchFamily="2" charset="-18"/>
                <a:ea typeface="Calibri"/>
                <a:cs typeface="Times New Roman"/>
              </a:rPr>
              <a:t>Informacja o realizacji </a:t>
            </a:r>
            <a:r>
              <a:rPr lang="pl-PL" sz="1200" dirty="0" smtClean="0">
                <a:solidFill>
                  <a:srgbClr val="FF0000"/>
                </a:solidFill>
                <a:latin typeface="Aller" panose="02000503030000020004" pitchFamily="2" charset="-18"/>
                <a:ea typeface="Calibri"/>
                <a:cs typeface="Times New Roman"/>
              </a:rPr>
              <a:t>wskaźników.</a:t>
            </a:r>
            <a:endParaRPr lang="pl-PL" sz="1200" dirty="0">
              <a:solidFill>
                <a:srgbClr val="FF0000"/>
              </a:solidFill>
              <a:latin typeface="Aller" panose="02000503030000020004" pitchFamily="2" charset="-18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1200" dirty="0">
                <a:solidFill>
                  <a:srgbClr val="FF0000"/>
                </a:solidFill>
                <a:latin typeface="Aller" panose="02000503030000020004" pitchFamily="2" charset="-18"/>
                <a:ea typeface="Calibri"/>
                <a:cs typeface="Times New Roman"/>
              </a:rPr>
              <a:t>Informacja o zmianach w Statucie</a:t>
            </a:r>
            <a:r>
              <a:rPr lang="pl-PL" sz="1200" dirty="0" smtClean="0">
                <a:solidFill>
                  <a:srgbClr val="FF0000"/>
                </a:solidFill>
                <a:latin typeface="Aller" panose="02000503030000020004" pitchFamily="2" charset="-18"/>
                <a:ea typeface="Calibri"/>
                <a:cs typeface="Times New Roman"/>
              </a:rPr>
              <a:t>.</a:t>
            </a:r>
            <a:endParaRPr lang="pl-PL" sz="1200" dirty="0">
              <a:solidFill>
                <a:srgbClr val="FF0000"/>
              </a:solidFill>
              <a:latin typeface="Aller" panose="02000503030000020004" pitchFamily="2" charset="-18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1200" dirty="0">
                <a:latin typeface="Aller" panose="02000503030000020004" pitchFamily="2" charset="-18"/>
                <a:ea typeface="Calibri"/>
                <a:cs typeface="Times New Roman"/>
              </a:rPr>
              <a:t>Informacja o zmianach w Regulaminie Rady i </a:t>
            </a:r>
            <a:r>
              <a:rPr lang="pl-PL" sz="1200" dirty="0" smtClean="0">
                <a:latin typeface="Aller" panose="02000503030000020004" pitchFamily="2" charset="-18"/>
                <a:ea typeface="Calibri"/>
                <a:cs typeface="Times New Roman"/>
              </a:rPr>
              <a:t>Lokalnych </a:t>
            </a:r>
            <a:r>
              <a:rPr lang="pl-PL" sz="1200" dirty="0">
                <a:latin typeface="Aller" panose="02000503030000020004" pitchFamily="2" charset="-18"/>
                <a:ea typeface="Calibri"/>
                <a:cs typeface="Times New Roman"/>
              </a:rPr>
              <a:t>Kryteriach Wyboru.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1200" dirty="0">
                <a:latin typeface="Aller" panose="02000503030000020004" pitchFamily="2" charset="-18"/>
                <a:ea typeface="Calibri"/>
                <a:cs typeface="Times New Roman"/>
              </a:rPr>
              <a:t>Informacja o zmianach w Lokalnej Strategii Rozwoju.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1200" dirty="0">
                <a:latin typeface="Aller" panose="02000503030000020004" pitchFamily="2" charset="-18"/>
                <a:ea typeface="Calibri"/>
                <a:cs typeface="Times New Roman"/>
              </a:rPr>
              <a:t>Podjęcie uchwał w sprawie przywrócenia na listę członków zwyczajnych.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1200" dirty="0">
                <a:latin typeface="Aller" panose="02000503030000020004" pitchFamily="2" charset="-18"/>
                <a:ea typeface="Calibri"/>
                <a:cs typeface="Times New Roman"/>
              </a:rPr>
              <a:t>Podjęcie uchwały w sprawie zmian w Statucie.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1200" dirty="0">
                <a:latin typeface="Aller" panose="02000503030000020004" pitchFamily="2" charset="-18"/>
                <a:ea typeface="Calibri"/>
                <a:cs typeface="Times New Roman"/>
              </a:rPr>
              <a:t>Podjęcie uchwały w sprawie zmian w Regulaminie Rady.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1200" dirty="0">
                <a:latin typeface="Aller" panose="02000503030000020004" pitchFamily="2" charset="-18"/>
                <a:ea typeface="Calibri"/>
                <a:cs typeface="Times New Roman"/>
              </a:rPr>
              <a:t>Podjęcie uchwały w sprawie zmian w Lokalnej Strategii Rozwoju.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1200" dirty="0">
                <a:latin typeface="Aller" panose="02000503030000020004" pitchFamily="2" charset="-18"/>
                <a:ea typeface="Calibri"/>
                <a:cs typeface="Times New Roman"/>
              </a:rPr>
              <a:t>Podjęcie uchwały w sprawie zmian osobowych w Radzie.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1200" dirty="0">
                <a:latin typeface="Aller" panose="02000503030000020004" pitchFamily="2" charset="-18"/>
                <a:ea typeface="Calibri"/>
                <a:cs typeface="Times New Roman"/>
              </a:rPr>
              <a:t>Dyskusja, wolne wnioski.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1200" dirty="0">
                <a:latin typeface="Aller" panose="02000503030000020004" pitchFamily="2" charset="-18"/>
                <a:ea typeface="Calibri"/>
                <a:cs typeface="Times New Roman"/>
              </a:rPr>
              <a:t>Zakończenie zebrania.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2267744" y="1488052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latin typeface="Aller" panose="02000503030000020004" pitchFamily="2" charset="-18"/>
              </a:rPr>
              <a:t>Planowany porządek obrad</a:t>
            </a:r>
            <a:endParaRPr lang="pl-PL" dirty="0">
              <a:latin typeface="Aller" panose="02000503030000020004" pitchFamily="2" charset="-18"/>
            </a:endParaRPr>
          </a:p>
          <a:p>
            <a:endParaRPr lang="pl-PL" dirty="0"/>
          </a:p>
        </p:txBody>
      </p:sp>
      <p:pic>
        <p:nvPicPr>
          <p:cNvPr id="1026" name="Picture 2" descr="http://lgd.dunajecbiala.pl/wp-content/uploads/2016/11/walne_zebranie-grafik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917622"/>
            <a:ext cx="4104456" cy="1578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25612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tile tx="0" ty="0" sx="100000" sy="100000" flip="none" algn="b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rostokąt 17"/>
          <p:cNvSpPr/>
          <p:nvPr/>
        </p:nvSpPr>
        <p:spPr>
          <a:xfrm>
            <a:off x="-36512" y="0"/>
            <a:ext cx="9180512" cy="84127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4957"/>
            <a:ext cx="2072562" cy="481236"/>
          </a:xfrm>
          <a:prstGeom prst="rect">
            <a:avLst/>
          </a:prstGeom>
        </p:spPr>
      </p:pic>
      <p:graphicFrame>
        <p:nvGraphicFramePr>
          <p:cNvPr id="25" name="Wykres 24"/>
          <p:cNvGraphicFramePr/>
          <p:nvPr>
            <p:extLst>
              <p:ext uri="{D42A27DB-BD31-4B8C-83A1-F6EECF244321}">
                <p14:modId xmlns:p14="http://schemas.microsoft.com/office/powerpoint/2010/main" val="3177533982"/>
              </p:ext>
            </p:extLst>
          </p:nvPr>
        </p:nvGraphicFramePr>
        <p:xfrm>
          <a:off x="1494697" y="841276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7" name="Prostokąt 26"/>
          <p:cNvSpPr/>
          <p:nvPr/>
        </p:nvSpPr>
        <p:spPr>
          <a:xfrm>
            <a:off x="-53652" y="1483646"/>
            <a:ext cx="9180512" cy="424847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</p:spPr>
        <p:txBody>
          <a:bodyPr wrap="square" rtlCol="0" anchor="ctr">
            <a:spAutoFit/>
          </a:bodyPr>
          <a:lstStyle/>
          <a:p>
            <a:pPr algn="ctr"/>
            <a:endParaRPr lang="pl-PL" sz="60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ler Light" pitchFamily="2" charset="-18"/>
              <a:cs typeface="KodchiangUPC" pitchFamily="18" charset="-34"/>
            </a:endParaRPr>
          </a:p>
        </p:txBody>
      </p:sp>
      <p:sp>
        <p:nvSpPr>
          <p:cNvPr id="28" name="pole tekstowe 27"/>
          <p:cNvSpPr txBox="1"/>
          <p:nvPr/>
        </p:nvSpPr>
        <p:spPr>
          <a:xfrm>
            <a:off x="2771800" y="0"/>
            <a:ext cx="60203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200"/>
              </a:spcAft>
            </a:pPr>
            <a:r>
              <a:rPr lang="pl-PL" sz="2000" b="1" dirty="0" smtClean="0">
                <a:solidFill>
                  <a:srgbClr val="FF0000"/>
                </a:solidFill>
                <a:latin typeface="Aller" panose="02000503030000020004" pitchFamily="2" charset="-18"/>
              </a:rPr>
              <a:t>5 a. Informacja </a:t>
            </a:r>
            <a:r>
              <a:rPr lang="pl-PL" sz="2000" b="1" dirty="0">
                <a:solidFill>
                  <a:srgbClr val="FF0000"/>
                </a:solidFill>
                <a:latin typeface="Aller" panose="02000503030000020004" pitchFamily="2" charset="-18"/>
              </a:rPr>
              <a:t>Zarządu na temat </a:t>
            </a:r>
            <a:r>
              <a:rPr lang="pl-PL" sz="2000" b="1" dirty="0" smtClean="0">
                <a:solidFill>
                  <a:srgbClr val="FF0000"/>
                </a:solidFill>
                <a:latin typeface="Aller" panose="02000503030000020004" pitchFamily="2" charset="-18"/>
              </a:rPr>
              <a:t>przywrócenia członków </a:t>
            </a:r>
            <a:r>
              <a:rPr lang="pl-PL" sz="2000" b="1" dirty="0">
                <a:solidFill>
                  <a:srgbClr val="FF0000"/>
                </a:solidFill>
                <a:latin typeface="Aller" panose="02000503030000020004" pitchFamily="2" charset="-18"/>
              </a:rPr>
              <a:t>zwyczajnych Stowarzyszenia</a:t>
            </a:r>
          </a:p>
        </p:txBody>
      </p:sp>
      <p:graphicFrame>
        <p:nvGraphicFramePr>
          <p:cNvPr id="3" name="Diagram 2"/>
          <p:cNvGraphicFramePr/>
          <p:nvPr/>
        </p:nvGraphicFramePr>
        <p:xfrm>
          <a:off x="179512" y="1633364"/>
          <a:ext cx="8784976" cy="646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015258020"/>
              </p:ext>
            </p:extLst>
          </p:nvPr>
        </p:nvGraphicFramePr>
        <p:xfrm>
          <a:off x="161256" y="2425452"/>
          <a:ext cx="8784976" cy="646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394674"/>
              </p:ext>
            </p:extLst>
          </p:nvPr>
        </p:nvGraphicFramePr>
        <p:xfrm>
          <a:off x="180628" y="3217540"/>
          <a:ext cx="4355976" cy="2335037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416210"/>
                <a:gridCol w="485324"/>
                <a:gridCol w="1399709"/>
                <a:gridCol w="2054733"/>
              </a:tblGrid>
              <a:tr h="49066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Lp.</a:t>
                      </a: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A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Imiona i nazwiska osoby fizycznej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Miejsce zamieszkania osoby fizycznej – adres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90662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B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Nazwa pełna (firma) osoby prawnej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Siedziba osoby prawnej - adres</a:t>
                      </a: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241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1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2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3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09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1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Artur Złotnicki D.P.S. Sp. z o.o.</a:t>
                      </a: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 dirty="0" smtClean="0">
                          <a:effectLst/>
                        </a:rPr>
                        <a:t>Szczecin</a:t>
                      </a: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909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2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Janusz Jama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 dirty="0" smtClean="0">
                          <a:effectLst/>
                        </a:rPr>
                        <a:t>Wolin</a:t>
                      </a: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909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3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Lech Zajda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 dirty="0" smtClean="0">
                          <a:effectLst/>
                        </a:rPr>
                        <a:t>Stepnica</a:t>
                      </a: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909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4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Magdalena Jędrzejczyk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 dirty="0" smtClean="0">
                          <a:effectLst/>
                        </a:rPr>
                        <a:t>Stepnica</a:t>
                      </a: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909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5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 dirty="0" smtClean="0">
                          <a:effectLst/>
                        </a:rPr>
                        <a:t>Michał Barkas</a:t>
                      </a: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 dirty="0" smtClean="0">
                          <a:effectLst/>
                        </a:rPr>
                        <a:t>Świnoujście</a:t>
                      </a: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14" name="Tabel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4373412"/>
              </p:ext>
            </p:extLst>
          </p:nvPr>
        </p:nvGraphicFramePr>
        <p:xfrm>
          <a:off x="4716016" y="3289548"/>
          <a:ext cx="4355976" cy="1797016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416210"/>
                <a:gridCol w="485324"/>
                <a:gridCol w="1399709"/>
                <a:gridCol w="2054733"/>
              </a:tblGrid>
              <a:tr h="49066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Lp.</a:t>
                      </a: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A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Imiona i nazwiska osoby fizycznej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Miejsce zamieszkania osoby fizycznej – adres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90662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B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Nazwa pełna (firma) osoby prawnej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Siedziba osoby prawnej - adres</a:t>
                      </a: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428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1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2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3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09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1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latin typeface="Aller"/>
                          <a:ea typeface="Times New Roman"/>
                          <a:cs typeface="Arial"/>
                        </a:rPr>
                        <a:t>Janusz Garstka</a:t>
                      </a: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 dirty="0" smtClean="0">
                          <a:effectLst/>
                          <a:latin typeface="+mn-lt"/>
                          <a:ea typeface="+mn-ea"/>
                        </a:rPr>
                        <a:t>Wolin</a:t>
                      </a: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909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2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latin typeface="Aller"/>
                          <a:ea typeface="Times New Roman"/>
                          <a:cs typeface="Arial"/>
                        </a:rPr>
                        <a:t>Lech Baran</a:t>
                      </a: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 dirty="0" smtClean="0">
                          <a:effectLst/>
                        </a:rPr>
                        <a:t>Świnoujście</a:t>
                      </a: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909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3</a:t>
                      </a:r>
                      <a:endParaRPr lang="pl-PL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latin typeface="Aller"/>
                          <a:ea typeface="Times New Roman"/>
                          <a:cs typeface="Arial"/>
                        </a:rPr>
                        <a:t>Krystian Kwiecień </a:t>
                      </a: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200" dirty="0" smtClean="0">
                          <a:effectLst/>
                        </a:rPr>
                        <a:t>Świnoujście</a:t>
                      </a:r>
                      <a:endParaRPr lang="pl-PL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56580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tile tx="0" ty="0" sx="100000" sy="100000" flip="none" algn="b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rostokąt 17"/>
          <p:cNvSpPr/>
          <p:nvPr/>
        </p:nvSpPr>
        <p:spPr>
          <a:xfrm>
            <a:off x="-36512" y="-1"/>
            <a:ext cx="9180512" cy="10922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60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4957"/>
            <a:ext cx="2072562" cy="481236"/>
          </a:xfrm>
          <a:prstGeom prst="rect">
            <a:avLst/>
          </a:prstGeom>
        </p:spPr>
      </p:pic>
      <p:graphicFrame>
        <p:nvGraphicFramePr>
          <p:cNvPr id="25" name="Wykres 24"/>
          <p:cNvGraphicFramePr/>
          <p:nvPr>
            <p:extLst>
              <p:ext uri="{D42A27DB-BD31-4B8C-83A1-F6EECF244321}">
                <p14:modId xmlns:p14="http://schemas.microsoft.com/office/powerpoint/2010/main" val="1100953606"/>
              </p:ext>
            </p:extLst>
          </p:nvPr>
        </p:nvGraphicFramePr>
        <p:xfrm>
          <a:off x="1516335" y="1201316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7" name="Prostokąt 26"/>
          <p:cNvSpPr/>
          <p:nvPr/>
        </p:nvSpPr>
        <p:spPr>
          <a:xfrm>
            <a:off x="-36512" y="2330693"/>
            <a:ext cx="9169921" cy="338430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</p:spPr>
        <p:txBody>
          <a:bodyPr wrap="square" rtlCol="0" anchor="ctr">
            <a:spAutoFit/>
          </a:bodyPr>
          <a:lstStyle/>
          <a:p>
            <a:pPr algn="ctr"/>
            <a:endParaRPr lang="pl-PL" sz="6000" b="1" i="1" dirty="0" err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ler Light" pitchFamily="2" charset="-18"/>
              <a:cs typeface="KodchiangUPC" pitchFamily="18" charset="-34"/>
            </a:endParaRPr>
          </a:p>
        </p:txBody>
      </p:sp>
      <p:sp>
        <p:nvSpPr>
          <p:cNvPr id="28" name="pole tekstowe 27"/>
          <p:cNvSpPr txBox="1"/>
          <p:nvPr/>
        </p:nvSpPr>
        <p:spPr>
          <a:xfrm>
            <a:off x="391883" y="2488168"/>
            <a:ext cx="82809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 smtClean="0">
                <a:latin typeface="Aller" panose="02000503030000020004" pitchFamily="2" charset="-18"/>
              </a:rPr>
              <a:t>W związku z dużymi kosztami powiadomień Zarząd  w czerwcu 2017 podjął decyzję o aktualizacji członków Stowarzyszenia.   Zarząd skreślił 135 osób, obecnie Stowarzyszenie LGR Zalew Szczeciński składa się z 68 członków zwyczajnych. 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2771800" y="15067"/>
            <a:ext cx="62646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C00000"/>
                </a:solidFill>
                <a:latin typeface="Aller" pitchFamily="2" charset="-18"/>
              </a:rPr>
              <a:t>5b. Aktualizacja listy członków stowarzyszenia</a:t>
            </a:r>
            <a:endParaRPr lang="pl-PL" sz="1400" dirty="0" smtClean="0">
              <a:latin typeface="Aller Light" pitchFamily="2" charset="-18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611419175"/>
              </p:ext>
            </p:extLst>
          </p:nvPr>
        </p:nvGraphicFramePr>
        <p:xfrm>
          <a:off x="151059" y="3376174"/>
          <a:ext cx="4140460" cy="92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149838969"/>
              </p:ext>
            </p:extLst>
          </p:nvPr>
        </p:nvGraphicFramePr>
        <p:xfrm>
          <a:off x="4644008" y="3390935"/>
          <a:ext cx="4028795" cy="92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sp>
        <p:nvSpPr>
          <p:cNvPr id="12" name="pole tekstowe 11"/>
          <p:cNvSpPr txBox="1"/>
          <p:nvPr/>
        </p:nvSpPr>
        <p:spPr>
          <a:xfrm>
            <a:off x="299507" y="4441676"/>
            <a:ext cx="41981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 smtClean="0">
                <a:latin typeface="Aller" panose="02000503030000020004" pitchFamily="2" charset="-18"/>
              </a:rPr>
              <a:t>Dodatkowo w ramach akcji skreśleń, wzywano do zapłaty zaległych składek, co zaowocowało wpływami na konto z tytułu zaległych składek w wysokości: 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92372619"/>
              </p:ext>
            </p:extLst>
          </p:nvPr>
        </p:nvGraphicFramePr>
        <p:xfrm>
          <a:off x="4644008" y="4441113"/>
          <a:ext cx="4104456" cy="1273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extLst>
      <p:ext uri="{BB962C8B-B14F-4D97-AF65-F5344CB8AC3E}">
        <p14:creationId xmlns:p14="http://schemas.microsoft.com/office/powerpoint/2010/main" val="17375339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tile tx="0" ty="0" sx="100000" sy="100000" flip="none" algn="b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rostokąt 17"/>
          <p:cNvSpPr/>
          <p:nvPr/>
        </p:nvSpPr>
        <p:spPr>
          <a:xfrm>
            <a:off x="-36512" y="-1"/>
            <a:ext cx="9180512" cy="10922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60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4957"/>
            <a:ext cx="2072562" cy="481236"/>
          </a:xfrm>
          <a:prstGeom prst="rect">
            <a:avLst/>
          </a:prstGeom>
        </p:spPr>
      </p:pic>
      <p:sp>
        <p:nvSpPr>
          <p:cNvPr id="27" name="Prostokąt 26"/>
          <p:cNvSpPr/>
          <p:nvPr/>
        </p:nvSpPr>
        <p:spPr>
          <a:xfrm>
            <a:off x="0" y="2360935"/>
            <a:ext cx="9169921" cy="338430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</p:spPr>
        <p:txBody>
          <a:bodyPr wrap="square" rtlCol="0" anchor="ctr">
            <a:spAutoFit/>
          </a:bodyPr>
          <a:lstStyle/>
          <a:p>
            <a:pPr algn="ctr"/>
            <a:endParaRPr lang="pl-PL" sz="6000" b="1" i="1" dirty="0" err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ler Light" pitchFamily="2" charset="-18"/>
              <a:cs typeface="KodchiangUPC" pitchFamily="18" charset="-34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1318142" y="546141"/>
            <a:ext cx="78258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C00000"/>
                </a:solidFill>
                <a:latin typeface="Aller" pitchFamily="2" charset="-18"/>
                <a:hlinkClick r:id="rId5" action="ppaction://hlinkfile"/>
              </a:rPr>
              <a:t>Aktualna lista członków stowarzyszenia</a:t>
            </a:r>
            <a:endParaRPr lang="pl-PL" sz="1400" dirty="0" smtClean="0">
              <a:latin typeface="Aller Light" pitchFamily="2" charset="-18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89" t="19137" r="22065" b="30209"/>
          <a:stretch/>
        </p:blipFill>
        <p:spPr bwMode="auto">
          <a:xfrm>
            <a:off x="486866" y="2362930"/>
            <a:ext cx="2016223" cy="3112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29" t="25060" r="22143" b="23534"/>
          <a:stretch/>
        </p:blipFill>
        <p:spPr bwMode="auto">
          <a:xfrm>
            <a:off x="2725611" y="2366094"/>
            <a:ext cx="2062413" cy="3206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35" t="29558" r="21979" b="40900"/>
          <a:stretch/>
        </p:blipFill>
        <p:spPr bwMode="auto">
          <a:xfrm>
            <a:off x="5004047" y="2360935"/>
            <a:ext cx="2258457" cy="2025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70169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tile tx="0" ty="0" sx="100000" sy="100000" flip="none" algn="b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rostokąt 17"/>
          <p:cNvSpPr/>
          <p:nvPr/>
        </p:nvSpPr>
        <p:spPr>
          <a:xfrm>
            <a:off x="-36512" y="0"/>
            <a:ext cx="9180512" cy="84127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4957"/>
            <a:ext cx="2072562" cy="481236"/>
          </a:xfrm>
          <a:prstGeom prst="rect">
            <a:avLst/>
          </a:prstGeom>
        </p:spPr>
      </p:pic>
      <p:graphicFrame>
        <p:nvGraphicFramePr>
          <p:cNvPr id="25" name="Wykres 24"/>
          <p:cNvGraphicFramePr/>
          <p:nvPr>
            <p:extLst>
              <p:ext uri="{D42A27DB-BD31-4B8C-83A1-F6EECF244321}">
                <p14:modId xmlns:p14="http://schemas.microsoft.com/office/powerpoint/2010/main" val="304383038"/>
              </p:ext>
            </p:extLst>
          </p:nvPr>
        </p:nvGraphicFramePr>
        <p:xfrm>
          <a:off x="1494697" y="841276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7" name="Prostokąt 26"/>
          <p:cNvSpPr/>
          <p:nvPr/>
        </p:nvSpPr>
        <p:spPr>
          <a:xfrm>
            <a:off x="-53652" y="1483646"/>
            <a:ext cx="9180512" cy="424847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</p:spPr>
        <p:txBody>
          <a:bodyPr wrap="square" rtlCol="0" anchor="ctr">
            <a:spAutoFit/>
          </a:bodyPr>
          <a:lstStyle/>
          <a:p>
            <a:pPr algn="ctr"/>
            <a:endParaRPr lang="pl-PL" sz="60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ler Light" pitchFamily="2" charset="-18"/>
              <a:cs typeface="KodchiangUPC" pitchFamily="18" charset="-34"/>
            </a:endParaRPr>
          </a:p>
        </p:txBody>
      </p:sp>
      <p:sp>
        <p:nvSpPr>
          <p:cNvPr id="28" name="pole tekstowe 27"/>
          <p:cNvSpPr txBox="1"/>
          <p:nvPr/>
        </p:nvSpPr>
        <p:spPr>
          <a:xfrm>
            <a:off x="2590282" y="143257"/>
            <a:ext cx="6472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200"/>
              </a:spcAft>
            </a:pPr>
            <a:r>
              <a:rPr lang="pl-PL" sz="2000" b="1" dirty="0" smtClean="0">
                <a:solidFill>
                  <a:srgbClr val="FF0000"/>
                </a:solidFill>
                <a:latin typeface="Aller" panose="02000503030000020004" pitchFamily="2" charset="-18"/>
              </a:rPr>
              <a:t>6. Informacja z przeprowadzonych naborów</a:t>
            </a:r>
            <a:endParaRPr lang="pl-PL" sz="2000" b="1" dirty="0">
              <a:solidFill>
                <a:srgbClr val="FF0000"/>
              </a:solidFill>
              <a:latin typeface="Aller" panose="02000503030000020004" pitchFamily="2" charset="-18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687875702"/>
              </p:ext>
            </p:extLst>
          </p:nvPr>
        </p:nvGraphicFramePr>
        <p:xfrm>
          <a:off x="179512" y="1633364"/>
          <a:ext cx="4104456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7954163"/>
              </p:ext>
            </p:extLst>
          </p:nvPr>
        </p:nvGraphicFramePr>
        <p:xfrm>
          <a:off x="4932040" y="1483646"/>
          <a:ext cx="3816423" cy="4142363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633218"/>
                <a:gridCol w="753016"/>
                <a:gridCol w="1865427"/>
                <a:gridCol w="564762"/>
              </a:tblGrid>
              <a:tr h="241410">
                <a:tc gridSpan="4">
                  <a:txBody>
                    <a:bodyPr/>
                    <a:lstStyle/>
                    <a:p>
                      <a:pPr algn="r" fontAlgn="b"/>
                      <a:endParaRPr lang="pl-PL" sz="500" b="0" i="0" u="none" strike="noStrike" dirty="0">
                        <a:solidFill>
                          <a:srgbClr val="000000"/>
                        </a:solidFill>
                        <a:effectLst/>
                        <a:latin typeface="Aller"/>
                      </a:endParaRPr>
                    </a:p>
                  </a:txBody>
                  <a:tcPr marL="3142" marR="3142" marT="3142" marB="0" anchor="b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01646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 dirty="0">
                          <a:effectLst/>
                        </a:rPr>
                        <a:t>Nabór I/2017</a:t>
                      </a:r>
                      <a:endParaRPr lang="pl-PL" sz="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80213">
                <a:tc>
                  <a:txBody>
                    <a:bodyPr/>
                    <a:lstStyle/>
                    <a:p>
                      <a:pPr algn="ctr" fontAlgn="b"/>
                      <a:r>
                        <a:rPr lang="pl-PL" sz="500" u="none" strike="noStrike">
                          <a:effectLst/>
                        </a:rPr>
                        <a:t>Cel ogólny: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b"/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pl-PL" sz="500" u="none" strike="noStrike">
                          <a:effectLst/>
                        </a:rPr>
                        <a:t>1. Poprawa konkurencyjności lokalnej gospodarki i tworzenie miejsc pracy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b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57250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 Cel szczegółowy :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pl-PL" sz="500" u="none" strike="noStrike">
                          <a:effectLst/>
                        </a:rPr>
                        <a:t>1.4. Zwiększenie udziału środowisk rybackich w zrównoważonym zarządzaniu akwenami rybackimi oraz infrastrukturą portów i przystani rybackich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31028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Przedsięwzięcie: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pl-PL" sz="500" u="none" strike="noStrike">
                          <a:effectLst/>
                        </a:rPr>
                        <a:t>1.4.1. ROZWAŻNE ZARZĄDZANIE AKWENAMI I INFRASTRUKTURĄ RYBACKĄ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57250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Symobl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Wnioskodawca 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Tytuł operacji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Wnioskowana kwota dotacji 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</a:tr>
              <a:tr h="234287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LGRZS.I.4131.01.2017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Zachodniopomorska Grupa Producentów Ryb Sp. z o.o.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Wykonanie opracowania: "Kierunki racjonalizacji wykorzystania infrastruktury Bazy Rybackiej im. Lechosława Goździka w Świnoujściu"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                 16 730,25 zł 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</a:tr>
              <a:tr h="80213">
                <a:tc>
                  <a:txBody>
                    <a:bodyPr/>
                    <a:lstStyle/>
                    <a:p>
                      <a:pPr algn="ctr" fontAlgn="ctr"/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</a:tr>
              <a:tr h="157250">
                <a:tc>
                  <a:txBody>
                    <a:bodyPr/>
                    <a:lstStyle/>
                    <a:p>
                      <a:pPr algn="ctr" fontAlgn="b"/>
                      <a:r>
                        <a:rPr lang="pl-PL" sz="500" u="none" strike="noStrike">
                          <a:effectLst/>
                        </a:rPr>
                        <a:t>Cel ogólny: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b"/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pl-PL" sz="500" u="none" strike="noStrike">
                          <a:effectLst/>
                        </a:rPr>
                        <a:t>2. Poprawa wykorzystania walorów turystyczno-rekreacyjnych wzmacniająca związek mieszkańców z miejscem zamieszkania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b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80213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 Cel szczegółowy :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pl-PL" sz="500" u="none" strike="noStrike">
                          <a:effectLst/>
                        </a:rPr>
                        <a:t>2.1.  Wzbogacenie i rozszerzenie oferty turystycznej obszaru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80213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Przedsięwzięcie: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pl-PL" sz="500" u="none" strike="noStrike">
                          <a:effectLst/>
                        </a:rPr>
                        <a:t>2.1.4.  INFRASTRUKTURA TURYSTYCZNO-REKREACYJNA ZALEWU SZCZECIŃSKIEGO I OKOLIC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57250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Symobl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Wnioskodawca 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Tytuł operacji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Wnioskowana kwota dotacji 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</a:tr>
              <a:tr h="228704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LGRZS.I.4204.01.2017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Gmina Wolin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500" u="none" strike="noStrike">
                          <a:effectLst/>
                        </a:rPr>
                        <a:t>PRZEBUDOWA UL.MAŁEJ WRAZ Z BUDOWĄ PLACU MANEŻOWEGO W WOLINIE 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              286 496,00 zł 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</a:tr>
              <a:tr h="234287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LGRZS.I.4204.02.2017 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Gmina Miasto Świnoujście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500" u="none" strike="noStrike">
                          <a:effectLst/>
                        </a:rPr>
                        <a:t>Utworzenie punktu przystankowego turystyki rowerowej, pieszej i wodnej z dodatkową funkcją placu Integracyjno-festynowego w Świnoujściu Ognicy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              300 000,00 zł 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</a:tr>
              <a:tr h="234287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LGRZS.I.4204.03.2017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Stowarzyszenie Centrum Słowian i Wikingów Wolin-Jomsborg-Vineta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500" u="none" strike="noStrike">
                          <a:effectLst/>
                        </a:rPr>
                        <a:t>WZBOGACENIE OFERTY TURYSTYCZNEJ WOLINA POPRZEZ BUDOWĘ OBIEKTU NOCLEGOWEGO O CHARKTERZE SCHRONISKA MŁODZIEŻOWEGO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              281 573,00 zł 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</a:tr>
              <a:tr h="228704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LGRZS.I.4204.04.2017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Gmina Stepnica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500" u="none" strike="noStrike">
                          <a:effectLst/>
                        </a:rPr>
                        <a:t>Budowa zjeżdzalni rekreacyjnej na plaży w Stepnicy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              299 997,75 zł 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</a:tr>
              <a:tr h="228704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LGRZS.I.4204.05.2017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Gminny Ośrodek Kultury w Stepnicy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500" u="none" strike="noStrike">
                          <a:effectLst/>
                        </a:rPr>
                        <a:t>Budowa zadaszenia estrady plenerowej w Stepnicy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              200 618,00 zł 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</a:tr>
              <a:tr h="228704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LGRZS.I.4204.06.2017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Gminny Ośrodek Kultury w Stepnicy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500" u="none" strike="noStrike">
                          <a:effectLst/>
                        </a:rPr>
                        <a:t>Budowa dwóch zewnętrznych urządzeń rekreacyjnych w Stepnicy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                 90 288,50 zł 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</a:tr>
              <a:tr h="234287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LGRZS.I.4204.07.2017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Pod Dębami Wiesława Fuksa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500" u="none" strike="noStrike">
                          <a:effectLst/>
                        </a:rPr>
                        <a:t>Remont budynku pod potrzeby turystyczne oraz przystosowanie ogrodu pod plac zabaw, stworzenie wypożyczalni sprzętu wodnego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              300 000,00 zł 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</a:tr>
              <a:tr h="80213">
                <a:tc>
                  <a:txBody>
                    <a:bodyPr/>
                    <a:lstStyle/>
                    <a:p>
                      <a:pPr algn="ctr" fontAlgn="ctr"/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</a:tr>
              <a:tr h="157250">
                <a:tc>
                  <a:txBody>
                    <a:bodyPr/>
                    <a:lstStyle/>
                    <a:p>
                      <a:pPr algn="ctr" fontAlgn="b"/>
                      <a:r>
                        <a:rPr lang="pl-PL" sz="500" u="none" strike="noStrike">
                          <a:effectLst/>
                        </a:rPr>
                        <a:t>Cel ogólny: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b"/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pl-PL" sz="500" u="none" strike="noStrike">
                          <a:effectLst/>
                        </a:rPr>
                        <a:t>2. Poprawa wykorzystania walorów turystyczno-rekreacyjnych wzmacniająca związek mieszkańców z miejscem zamieszkania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b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57250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 Cel szczegółowy :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pl-PL" sz="500" u="none" strike="noStrike">
                          <a:effectLst/>
                        </a:rPr>
                        <a:t>2.2.    Poprawa stanu środowiska na terenach i akwenach atrakcyjnych dla rozwoju turystyki wodnej i wędkarstwa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80213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Przedsięwzięcie: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pl-PL" sz="500" u="none" strike="noStrike">
                          <a:effectLst/>
                        </a:rPr>
                        <a:t> 2.2.2. STOP KŁUSOWNICTWU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57250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Symobl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Wnioskodawca 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Tytuł operacji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Wnioskowana kwota dotacji 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</a:tr>
              <a:tr h="234287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LGRZS.I.4212.01.2017 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Komenda Wojewódzka Policji w Szczecinie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>
                          <a:effectLst/>
                        </a:rPr>
                        <a:t>Stop kłusownictwu: Policja na straży utrzymania oraz poprawy stanu środowiska na terenach i akwenach atrakcyjnych dla rozwoju turystyki wodnej i wędkarstwa.</a:t>
                      </a:r>
                      <a:endParaRPr lang="pl-PL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500" u="none" strike="noStrike" dirty="0">
                          <a:effectLst/>
                        </a:rPr>
                        <a:t>              300 000,00 zł </a:t>
                      </a:r>
                      <a:endParaRPr lang="pl-PL" sz="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142" marR="3142" marT="3142" marB="0" anchor="ctr"/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52" t="17028" r="14492" b="16417"/>
          <a:stretch/>
        </p:blipFill>
        <p:spPr bwMode="auto">
          <a:xfrm>
            <a:off x="4884538" y="889043"/>
            <a:ext cx="3960440" cy="4825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284" y="572621"/>
            <a:ext cx="1908876" cy="1270367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710" y="575980"/>
            <a:ext cx="1833297" cy="1220069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003" y="3128570"/>
            <a:ext cx="1833296" cy="1220068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0887" y="4324491"/>
            <a:ext cx="1833296" cy="1220068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559" y="1832146"/>
            <a:ext cx="1833296" cy="1220068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074" y="3104423"/>
            <a:ext cx="1833296" cy="1220068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074" y="4371534"/>
            <a:ext cx="1833296" cy="1220068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284" y="1859733"/>
            <a:ext cx="1833296" cy="1220068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5019" y="4221739"/>
            <a:ext cx="1900759" cy="1425569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262" y="4267555"/>
            <a:ext cx="1900759" cy="1425569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309" y="2736368"/>
            <a:ext cx="1900759" cy="1425569"/>
          </a:xfrm>
          <a:prstGeom prst="rect">
            <a:avLst/>
          </a:prstGeom>
        </p:spPr>
      </p:pic>
      <p:pic>
        <p:nvPicPr>
          <p:cNvPr id="23" name="Obraz 22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1011" y="2834565"/>
            <a:ext cx="1841314" cy="1316037"/>
          </a:xfrm>
          <a:prstGeom prst="rect">
            <a:avLst/>
          </a:prstGeom>
        </p:spPr>
      </p:pic>
      <p:pic>
        <p:nvPicPr>
          <p:cNvPr id="24" name="Obraz 23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309" y="1382460"/>
            <a:ext cx="1974056" cy="1316037"/>
          </a:xfrm>
          <a:prstGeom prst="rect">
            <a:avLst/>
          </a:prstGeom>
        </p:spPr>
      </p:pic>
      <p:pic>
        <p:nvPicPr>
          <p:cNvPr id="26" name="Obraz 25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276" y="1394127"/>
            <a:ext cx="1974056" cy="131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5225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6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6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6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tile tx="0" ty="0" sx="100000" sy="100000" flip="none" algn="b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rostokąt 17"/>
          <p:cNvSpPr/>
          <p:nvPr/>
        </p:nvSpPr>
        <p:spPr>
          <a:xfrm>
            <a:off x="-36512" y="0"/>
            <a:ext cx="9180512" cy="84127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4957"/>
            <a:ext cx="2072562" cy="481236"/>
          </a:xfrm>
          <a:prstGeom prst="rect">
            <a:avLst/>
          </a:prstGeom>
        </p:spPr>
      </p:pic>
      <p:graphicFrame>
        <p:nvGraphicFramePr>
          <p:cNvPr id="25" name="Wykres 24"/>
          <p:cNvGraphicFramePr/>
          <p:nvPr>
            <p:extLst>
              <p:ext uri="{D42A27DB-BD31-4B8C-83A1-F6EECF244321}">
                <p14:modId xmlns:p14="http://schemas.microsoft.com/office/powerpoint/2010/main" val="4044149354"/>
              </p:ext>
            </p:extLst>
          </p:nvPr>
        </p:nvGraphicFramePr>
        <p:xfrm>
          <a:off x="1494697" y="841276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7" name="Prostokąt 26"/>
          <p:cNvSpPr/>
          <p:nvPr/>
        </p:nvSpPr>
        <p:spPr>
          <a:xfrm>
            <a:off x="-53652" y="1483646"/>
            <a:ext cx="9180512" cy="424847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</p:spPr>
        <p:txBody>
          <a:bodyPr wrap="square" rtlCol="0" anchor="ctr">
            <a:spAutoFit/>
          </a:bodyPr>
          <a:lstStyle/>
          <a:p>
            <a:pPr algn="ctr"/>
            <a:endParaRPr lang="pl-PL" sz="60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ler Light" pitchFamily="2" charset="-18"/>
              <a:cs typeface="KodchiangUPC" pitchFamily="18" charset="-34"/>
            </a:endParaRPr>
          </a:p>
        </p:txBody>
      </p:sp>
      <p:sp>
        <p:nvSpPr>
          <p:cNvPr id="28" name="pole tekstowe 27"/>
          <p:cNvSpPr txBox="1"/>
          <p:nvPr/>
        </p:nvSpPr>
        <p:spPr>
          <a:xfrm>
            <a:off x="3131841" y="144957"/>
            <a:ext cx="6040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200"/>
              </a:spcAft>
            </a:pPr>
            <a:r>
              <a:rPr lang="pl-PL" sz="2000" b="1" dirty="0" smtClean="0">
                <a:solidFill>
                  <a:srgbClr val="FF0000"/>
                </a:solidFill>
                <a:latin typeface="Aller" panose="02000503030000020004" pitchFamily="2" charset="-18"/>
              </a:rPr>
              <a:t>6. Informacja </a:t>
            </a:r>
            <a:r>
              <a:rPr lang="pl-PL" sz="2000" b="1" dirty="0">
                <a:solidFill>
                  <a:srgbClr val="FF0000"/>
                </a:solidFill>
                <a:latin typeface="Aller" panose="02000503030000020004" pitchFamily="2" charset="-18"/>
              </a:rPr>
              <a:t>z</a:t>
            </a:r>
            <a:r>
              <a:rPr lang="pl-PL" sz="2000" b="1" dirty="0" smtClean="0">
                <a:solidFill>
                  <a:srgbClr val="FF0000"/>
                </a:solidFill>
                <a:latin typeface="Aller" panose="02000503030000020004" pitchFamily="2" charset="-18"/>
              </a:rPr>
              <a:t> przeprowadzonych naborów</a:t>
            </a:r>
            <a:endParaRPr lang="pl-PL" sz="2000" b="1" dirty="0">
              <a:solidFill>
                <a:srgbClr val="FF0000"/>
              </a:solidFill>
              <a:latin typeface="Aller" panose="02000503030000020004" pitchFamily="2" charset="-18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202596189"/>
              </p:ext>
            </p:extLst>
          </p:nvPr>
        </p:nvGraphicFramePr>
        <p:xfrm>
          <a:off x="4716016" y="1633364"/>
          <a:ext cx="4032448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5121" name="Picture 1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30" t="23133" r="19346" b="21445"/>
          <a:stretch/>
        </p:blipFill>
        <p:spPr bwMode="auto">
          <a:xfrm>
            <a:off x="827584" y="1586476"/>
            <a:ext cx="2592288" cy="3905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" name="Tabe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6527743"/>
              </p:ext>
            </p:extLst>
          </p:nvPr>
        </p:nvGraphicFramePr>
        <p:xfrm>
          <a:off x="179512" y="1557981"/>
          <a:ext cx="4279391" cy="1981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9198"/>
                <a:gridCol w="1174265"/>
                <a:gridCol w="1996764"/>
                <a:gridCol w="759164"/>
              </a:tblGrid>
              <a:tr h="0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Przedsięwzięcie: 1.2.2. Sieć dostaw i sprzedaży lokalnych produktów rybnych</a:t>
                      </a: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 dirty="0">
                          <a:effectLst/>
                        </a:rPr>
                        <a:t>Imię i Nazwisko/Nazwa</a:t>
                      </a: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dirty="0" smtClean="0">
                          <a:effectLst/>
                        </a:rPr>
                        <a:t>Lp.</a:t>
                      </a:r>
                      <a:endParaRPr lang="pl-PL" sz="12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 dirty="0" smtClean="0">
                          <a:effectLst/>
                        </a:rPr>
                        <a:t>Tytuł </a:t>
                      </a:r>
                      <a:r>
                        <a:rPr lang="pl-PL" sz="900" dirty="0">
                          <a:effectLst/>
                        </a:rPr>
                        <a:t>operacji</a:t>
                      </a: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Wnioskowana kwota pomocy (w zł)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1.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Zachodniopomorska Grupa Producentów Ryb Sp. z o.o.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Zakup sprzętu i utworzenie nowego ogniwa w łańcuchu dostaw lokalnych produktów rybnych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19 230,51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2.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900" dirty="0">
                          <a:effectLst/>
                        </a:rPr>
                        <a:t>Klimowicz Andrzej</a:t>
                      </a: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900" dirty="0">
                          <a:effectLst/>
                        </a:rPr>
                        <a:t>Od łowiska do półmiska - uruchomienie małej przetwórni produktów rybołówstwa.</a:t>
                      </a: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 dirty="0">
                          <a:effectLst/>
                        </a:rPr>
                        <a:t>78 214,36</a:t>
                      </a: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</a:tr>
            </a:tbl>
          </a:graphicData>
        </a:graphic>
      </p:graphicFrame>
      <p:graphicFrame>
        <p:nvGraphicFramePr>
          <p:cNvPr id="13" name="Tabe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3963064"/>
              </p:ext>
            </p:extLst>
          </p:nvPr>
        </p:nvGraphicFramePr>
        <p:xfrm>
          <a:off x="0" y="2137420"/>
          <a:ext cx="4644008" cy="31317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8950"/>
                <a:gridCol w="1274316"/>
                <a:gridCol w="2166895"/>
                <a:gridCol w="823847"/>
              </a:tblGrid>
              <a:tr h="237016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100" dirty="0">
                          <a:effectLst/>
                        </a:rPr>
                        <a:t>Przedsięwzięcie: 1.3.2. Przedsiębiorczy rybak</a:t>
                      </a:r>
                      <a:endParaRPr lang="pl-PL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941" marR="43941" marT="43941" marB="43941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641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800">
                          <a:effectLst/>
                        </a:rPr>
                        <a:t>Lp.</a:t>
                      </a:r>
                      <a:endParaRPr lang="pl-PL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941" marR="43941" marT="43941" marB="43941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800">
                          <a:effectLst/>
                        </a:rPr>
                        <a:t>Imię i Nazwisko/Nazwa</a:t>
                      </a:r>
                      <a:endParaRPr lang="pl-PL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941" marR="43941" marT="43941" marB="43941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800">
                          <a:effectLst/>
                        </a:rPr>
                        <a:t>Tytuł operacji</a:t>
                      </a:r>
                      <a:endParaRPr lang="pl-PL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941" marR="43941" marT="43941" marB="43941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800">
                          <a:effectLst/>
                        </a:rPr>
                        <a:t>Wnioskowana kwota pomocy (w zł)</a:t>
                      </a:r>
                      <a:endParaRPr lang="pl-PL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941" marR="43941" marT="43941" marB="43941" anchor="ctr"/>
                </a:tc>
              </a:tr>
              <a:tr h="10026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800">
                          <a:effectLst/>
                        </a:rPr>
                        <a:t>1.</a:t>
                      </a:r>
                      <a:endParaRPr lang="pl-PL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941" marR="43941" marT="43941" marB="43941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800">
                          <a:effectLst/>
                        </a:rPr>
                        <a:t>Sunrice Roman Nowicki Roman</a:t>
                      </a:r>
                      <a:endParaRPr lang="pl-PL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941" marR="43941" marT="43941" marB="43941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800">
                          <a:effectLst/>
                        </a:rPr>
                        <a:t>Budowa domu wypoczynkowego w zabudowie bliźniaczej z apartamentami na wynajem wraz z wyposażeniem, przystosowaniem do osób niepełnosprawnych oraz zagospodarowaniem terenu, tj. utwardzeniem nawierzchni, posadowieniem placu zabaw i ogrodzeniem terenu.</a:t>
                      </a:r>
                      <a:endParaRPr lang="pl-PL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941" marR="43941" marT="43941" marB="43941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300 000,00</a:t>
                      </a:r>
                      <a:endParaRPr lang="pl-PL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941" marR="43941" marT="43941" marB="43941" anchor="ctr"/>
                </a:tc>
              </a:tr>
              <a:tr h="7608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800">
                          <a:effectLst/>
                        </a:rPr>
                        <a:t>2.</a:t>
                      </a:r>
                      <a:endParaRPr lang="pl-PL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941" marR="43941" marT="43941" marB="43941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800">
                          <a:effectLst/>
                        </a:rPr>
                        <a:t>Jama Mirosław</a:t>
                      </a:r>
                      <a:endParaRPr lang="pl-PL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941" marR="43941" marT="43941" marB="43941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Rozwój firmy RYBOŁÓWSTWO MORSKIE MIROSŁAW JAMA w Darzowicach poprzez doposażenie w agregat prądotwórczy, wytwornicę lodu z agregatem chłodniczym, pompę perystaltyczną z sortownikiem i wężami oraz patroszarkę, </a:t>
                      </a:r>
                      <a:endParaRPr lang="pl-PL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941" marR="43941" marT="43941" marB="43941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800">
                          <a:effectLst/>
                        </a:rPr>
                        <a:t>148 000,00</a:t>
                      </a:r>
                      <a:endParaRPr lang="pl-PL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941" marR="43941" marT="43941" marB="43941" anchor="ctr"/>
                </a:tc>
              </a:tr>
              <a:tr h="5900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800">
                          <a:effectLst/>
                        </a:rPr>
                        <a:t>3.</a:t>
                      </a:r>
                      <a:endParaRPr lang="pl-PL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941" marR="43941" marT="43941" marB="43941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800">
                          <a:effectLst/>
                        </a:rPr>
                        <a:t>Jama Daniel</a:t>
                      </a:r>
                      <a:endParaRPr lang="pl-PL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941" marR="43941" marT="43941" marB="43941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Rozwój firmy RYBOŁÓWSTWO MORSKIE MIROSŁAW JAMA w Darzowicach poprzez doposażenie w agregat prądotwórczy i wytwornicę lodu z agregatem chłodniczym, </a:t>
                      </a:r>
                      <a:endParaRPr lang="pl-PL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941" marR="43941" marT="43941" marB="43941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106 000,00</a:t>
                      </a:r>
                      <a:endParaRPr lang="pl-PL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941" marR="43941" marT="43941" marB="43941" anchor="ctr"/>
                </a:tc>
              </a:tr>
            </a:tbl>
          </a:graphicData>
        </a:graphic>
      </p:graphicFrame>
      <p:graphicFrame>
        <p:nvGraphicFramePr>
          <p:cNvPr id="14" name="Tabel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585915"/>
              </p:ext>
            </p:extLst>
          </p:nvPr>
        </p:nvGraphicFramePr>
        <p:xfrm>
          <a:off x="154457" y="3793604"/>
          <a:ext cx="4429099" cy="16006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1414"/>
                <a:gridCol w="1215345"/>
                <a:gridCol w="2066618"/>
                <a:gridCol w="785722"/>
              </a:tblGrid>
              <a:tr h="453157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Przedsięwzięcie: 1.4.1. Rozważne zarządzanie akwenami i infrastrukturą rybacką</a:t>
                      </a: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980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Lp.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 dirty="0">
                          <a:effectLst/>
                        </a:rPr>
                        <a:t>Imię i Nazwisko/Nazwa</a:t>
                      </a: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Tytuł operacji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Wnioskowana kwota pomocy (w zł)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6329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1.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Morski Instytut Rybacki - Państwowy Instytut Badawczy 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900" dirty="0">
                          <a:effectLst/>
                        </a:rPr>
                        <a:t>Ocena możliwości poprawy selektywności połowów ryb realizowanych przy użyciu żaków na Zalewie Szczecińskim.</a:t>
                      </a: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 dirty="0">
                          <a:effectLst/>
                        </a:rPr>
                        <a:t>41 686,00</a:t>
                      </a: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</a:tr>
            </a:tbl>
          </a:graphicData>
        </a:graphic>
      </p:graphicFrame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411710"/>
              </p:ext>
            </p:extLst>
          </p:nvPr>
        </p:nvGraphicFramePr>
        <p:xfrm>
          <a:off x="179512" y="1524082"/>
          <a:ext cx="4536504" cy="41909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0179"/>
                <a:gridCol w="1244817"/>
                <a:gridCol w="2116733"/>
                <a:gridCol w="804775"/>
              </a:tblGrid>
              <a:tr h="187691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700" dirty="0">
                          <a:effectLst/>
                        </a:rPr>
                        <a:t>Przedsięwzięcie: 2.1.2. Wypoczynek Nad Wodą</a:t>
                      </a:r>
                      <a:endParaRPr lang="pl-PL" sz="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345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Lp.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 dirty="0">
                          <a:effectLst/>
                        </a:rPr>
                        <a:t>Imię i Nazwisko/Nazwa</a:t>
                      </a:r>
                      <a:endParaRPr lang="pl-PL" sz="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Tytuł operacji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Wnioskowana kwota pomocy (w zł)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</a:tr>
              <a:tr h="4345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1.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Pod Dębami Wiesława Fuksa Wiesława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Remont budynku pod potrzeby turystyczne oraz przystosowanie ogrodu pod plac zabaw, storzenie wypożyczalni sprzętu wodnego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 dirty="0">
                          <a:effectLst/>
                        </a:rPr>
                        <a:t>197 398,52</a:t>
                      </a:r>
                      <a:endParaRPr lang="pl-PL" sz="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</a:tr>
              <a:tr h="6196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2.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Baltinet Spółka z ograniczoną odpowiedzialnością 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"Reaktywacja turystyki wodnej w gminie Międzyzdroje w akwenach Zalewu Szczecińskiego (jezioro Wicko Małe i Wielkie) w oparciu o zakup innowacyjnych, ekologicznych jednostek pływających oraz usługi na nich oparte."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100 336,59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</a:tr>
              <a:tr h="5270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3.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Janicki Zbigniew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Rozbudowa infrastruktury turystycznej poprzez budowę domku letniskowego-całorocznego do krótkotrwałego wynajmu oraz altany edukacyjno-rekreacyjnej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49 500,00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</a:tr>
              <a:tr h="3419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4.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Błażewicz Małgorzata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Utworzenie obiektu turystycznego poprzez realizację zakresu rzeczowo-finansowego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92 998,74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</a:tr>
              <a:tr h="2493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5.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Driftel Michał Ekiert Szkoła nauki jazdy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Turkusowy zakątek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300 000,00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</a:tr>
              <a:tr h="2493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6.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Smolarek Ewa 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Remont budynku i utworzenie pensjonatu dla turystów w Stepnicy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65 540,00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</a:tr>
              <a:tr h="5270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7.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PWP s.c. Tomasz Majewski, Piotr Bednarski, Waldemar Ćwirko, Świętouść 65, 72-514 Kołczewo 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Wymiana nawierzchni dróg wewnętrznych i remont sanitariatu na ośrodku Camping Tramp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228 706,22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</a:tr>
              <a:tr h="6196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8.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Nowicka Natalia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500">
                          <a:effectLst/>
                        </a:rPr>
                        <a:t>Utworzenie innowacyjnego muzeum rybołówstwa, akwarystyki i akwakultury wraz z miejscami noclegowymi na bazie nowobudowanego budynku usługowego na odbudowywanym Starym Mieście w Wolinie</a:t>
                      </a:r>
                      <a:endParaRPr lang="pl-PL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500" dirty="0">
                          <a:effectLst/>
                        </a:rPr>
                        <a:t>290 000,00</a:t>
                      </a:r>
                      <a:endParaRPr lang="pl-PL" sz="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26" marR="28926" marT="28926" marB="28926" anchor="ctr"/>
                </a:tc>
              </a:tr>
            </a:tbl>
          </a:graphicData>
        </a:graphic>
      </p:graphicFrame>
      <p:graphicFrame>
        <p:nvGraphicFramePr>
          <p:cNvPr id="16" name="Tabel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3788150"/>
              </p:ext>
            </p:extLst>
          </p:nvPr>
        </p:nvGraphicFramePr>
        <p:xfrm>
          <a:off x="179512" y="913284"/>
          <a:ext cx="4180226" cy="2484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1106"/>
                <a:gridCol w="1147054"/>
                <a:gridCol w="1950494"/>
                <a:gridCol w="741572"/>
              </a:tblGrid>
              <a:tr h="222716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Przedsięwzięcie: 2.1.3. Lepsze Usługi</a:t>
                      </a: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057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Lp.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Imię i Nazwisko/Nazwa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Tytuł operacji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 dirty="0">
                          <a:effectLst/>
                        </a:rPr>
                        <a:t>Wnioskowana kwota pomocy (w zł)</a:t>
                      </a: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8451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1.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STACHOWIAK-CHURAWSKA Izabela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Rozwój Przedsiębiorstwa Usługowego "EURO-BŁYSK" Izabela Stachowiak-Churawska w Świnoujściu poprzez doposażenie firmy w samochód dostawczy 9-osobowy, przyczepę z plandeką oraz dwa odkurzacze mobilne z zestawami ssawek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50 072,12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4057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2.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ZAJDA Lech LATARNIK LECH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900" dirty="0">
                          <a:effectLst/>
                        </a:rPr>
                        <a:t>Wprowadzenie usługi czarteru na bazie nowo zakupionego jachtu żaglowego o małym zanurzeniu </a:t>
                      </a:r>
                      <a:r>
                        <a:rPr lang="pl-PL" sz="900" dirty="0" err="1">
                          <a:effectLst/>
                        </a:rPr>
                        <a:t>Phobos</a:t>
                      </a:r>
                      <a:r>
                        <a:rPr lang="pl-PL" sz="900" dirty="0">
                          <a:effectLst/>
                        </a:rPr>
                        <a:t> 27.</a:t>
                      </a: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 dirty="0">
                          <a:effectLst/>
                        </a:rPr>
                        <a:t>67 900,00</a:t>
                      </a: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</a:tr>
            </a:tbl>
          </a:graphicData>
        </a:graphic>
      </p:graphicFrame>
      <p:graphicFrame>
        <p:nvGraphicFramePr>
          <p:cNvPr id="17" name="Tabe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0388644"/>
              </p:ext>
            </p:extLst>
          </p:nvPr>
        </p:nvGraphicFramePr>
        <p:xfrm>
          <a:off x="278162" y="3433564"/>
          <a:ext cx="4279391" cy="21678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9198"/>
                <a:gridCol w="1174265"/>
                <a:gridCol w="1996764"/>
                <a:gridCol w="759164"/>
              </a:tblGrid>
              <a:tr h="0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Przedsięwzięcie: 2.3.2. Rybackie więzi i dziedzictwo kulturowe</a:t>
                      </a: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Lp.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Imię i Nazwisko/Nazwa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 dirty="0">
                          <a:effectLst/>
                        </a:rPr>
                        <a:t>Tytuł operacji</a:t>
                      </a: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Wnioskowana kwota pomocy (w zł)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1.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900" dirty="0">
                          <a:effectLst/>
                        </a:rPr>
                        <a:t>Gminny Ośrodek Kultury w Stepnicy -</a:t>
                      </a: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Impreza plenerowa "Stepnickie Połowy"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25 027,40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2.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Fundacja Centrum Inicjatyw Regionalnych i Międzynarodowych 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Rybackie więzi - znaczenie rybołówstwa dla tworzenia się nowej rzeczywistości społecznej po drugiej wojnie światowej w regionie Zalewu Szczecińskiego. Wystawa fotografii i album edukacyjny.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26 400,00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3.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Stowarzyszenie „K-jak” </a:t>
                      </a:r>
                      <a:endParaRPr lang="pl-P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900" dirty="0">
                          <a:effectLst/>
                        </a:rPr>
                        <a:t>„Kajakiem wśród wysp”</a:t>
                      </a: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900" dirty="0">
                          <a:effectLst/>
                        </a:rPr>
                        <a:t>23 630,00</a:t>
                      </a:r>
                      <a:endParaRPr lang="pl-P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78380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tile tx="0" ty="0" sx="100000" sy="100000" flip="none" algn="b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rostokąt 17"/>
          <p:cNvSpPr/>
          <p:nvPr/>
        </p:nvSpPr>
        <p:spPr>
          <a:xfrm>
            <a:off x="-36512" y="-1"/>
            <a:ext cx="9180512" cy="10922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60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4957"/>
            <a:ext cx="2072562" cy="481236"/>
          </a:xfrm>
          <a:prstGeom prst="rect">
            <a:avLst/>
          </a:prstGeom>
        </p:spPr>
      </p:pic>
      <p:sp>
        <p:nvSpPr>
          <p:cNvPr id="27" name="Prostokąt 26"/>
          <p:cNvSpPr/>
          <p:nvPr/>
        </p:nvSpPr>
        <p:spPr>
          <a:xfrm>
            <a:off x="0" y="2360935"/>
            <a:ext cx="9169921" cy="338430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</p:spPr>
        <p:txBody>
          <a:bodyPr wrap="square" rtlCol="0" anchor="ctr">
            <a:spAutoFit/>
          </a:bodyPr>
          <a:lstStyle/>
          <a:p>
            <a:pPr algn="ctr"/>
            <a:endParaRPr lang="pl-PL" sz="6000" b="1" i="1" dirty="0" err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ler Light" pitchFamily="2" charset="-18"/>
              <a:cs typeface="KodchiangUPC" pitchFamily="18" charset="-34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41476"/>
            <a:ext cx="3438128" cy="2578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pole tekstowe 15"/>
          <p:cNvSpPr txBox="1"/>
          <p:nvPr/>
        </p:nvSpPr>
        <p:spPr>
          <a:xfrm>
            <a:off x="3419872" y="546140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2000" b="1" dirty="0" smtClean="0">
                <a:solidFill>
                  <a:srgbClr val="FF0000"/>
                </a:solidFill>
                <a:latin typeface="Aller" panose="02000503030000020004" pitchFamily="2" charset="-18"/>
                <a:hlinkClick r:id="rId6" action="ppaction://hlinkfile"/>
              </a:rPr>
              <a:t>7. Informacja </a:t>
            </a:r>
            <a:r>
              <a:rPr lang="pl-PL" sz="2000" b="1" dirty="0">
                <a:solidFill>
                  <a:srgbClr val="FF0000"/>
                </a:solidFill>
                <a:latin typeface="Aller" panose="02000503030000020004" pitchFamily="2" charset="-18"/>
                <a:hlinkClick r:id="rId6" action="ppaction://hlinkfile"/>
              </a:rPr>
              <a:t>o realizacji </a:t>
            </a:r>
            <a:r>
              <a:rPr lang="pl-PL" sz="2000" b="1" dirty="0" smtClean="0">
                <a:solidFill>
                  <a:srgbClr val="FF0000"/>
                </a:solidFill>
                <a:latin typeface="Aller" panose="02000503030000020004" pitchFamily="2" charset="-18"/>
                <a:hlinkClick r:id="rId6" action="ppaction://hlinkfile"/>
              </a:rPr>
              <a:t>wskaźników</a:t>
            </a:r>
            <a:endParaRPr lang="pl-PL" sz="2000" b="1" dirty="0">
              <a:solidFill>
                <a:srgbClr val="FF0000"/>
              </a:solidFill>
              <a:latin typeface="Aller" panose="02000503030000020004" pitchFamily="2" charset="-18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744" y="2915521"/>
            <a:ext cx="3546648" cy="248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7912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tile tx="0" ty="0" sx="100000" sy="100000" flip="none" algn="b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rostokąt 17"/>
          <p:cNvSpPr/>
          <p:nvPr/>
        </p:nvSpPr>
        <p:spPr>
          <a:xfrm>
            <a:off x="-36512" y="-1"/>
            <a:ext cx="9180512" cy="10922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60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4957"/>
            <a:ext cx="2072562" cy="481236"/>
          </a:xfrm>
          <a:prstGeom prst="rect">
            <a:avLst/>
          </a:prstGeom>
        </p:spPr>
      </p:pic>
      <p:sp>
        <p:nvSpPr>
          <p:cNvPr id="27" name="Prostokąt 26"/>
          <p:cNvSpPr/>
          <p:nvPr/>
        </p:nvSpPr>
        <p:spPr>
          <a:xfrm>
            <a:off x="0" y="2360935"/>
            <a:ext cx="9169921" cy="338430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</p:spPr>
        <p:txBody>
          <a:bodyPr wrap="square" rtlCol="0" anchor="ctr">
            <a:spAutoFit/>
          </a:bodyPr>
          <a:lstStyle/>
          <a:p>
            <a:pPr algn="ctr"/>
            <a:endParaRPr lang="pl-PL" sz="6000" b="1" i="1" dirty="0" err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ler Light" pitchFamily="2" charset="-18"/>
              <a:cs typeface="KodchiangUPC" pitchFamily="18" charset="-34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3203848" y="426138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2000" b="1" dirty="0" smtClean="0">
                <a:solidFill>
                  <a:srgbClr val="FF0000"/>
                </a:solidFill>
                <a:latin typeface="Aller" panose="02000503030000020004" pitchFamily="2" charset="-18"/>
                <a:hlinkClick r:id="rId5" action="ppaction://hlinkfile"/>
              </a:rPr>
              <a:t>8. Informacja  </a:t>
            </a:r>
            <a:r>
              <a:rPr lang="pl-PL" sz="2000" b="1" dirty="0">
                <a:solidFill>
                  <a:srgbClr val="FF0000"/>
                </a:solidFill>
                <a:latin typeface="Aller" panose="02000503030000020004" pitchFamily="2" charset="-18"/>
                <a:hlinkClick r:id="rId5" action="ppaction://hlinkfile"/>
              </a:rPr>
              <a:t>o zmianach w Statucie</a:t>
            </a:r>
            <a:endParaRPr lang="pl-PL" sz="2000" b="1" dirty="0">
              <a:solidFill>
                <a:srgbClr val="FF0000"/>
              </a:solidFill>
              <a:latin typeface="Aller" panose="02000503030000020004" pitchFamily="2" charset="-18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826248"/>
            <a:ext cx="2759436" cy="2031252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15" y="3073524"/>
            <a:ext cx="2526620" cy="2526620"/>
          </a:xfrm>
          <a:prstGeom prst="rect">
            <a:avLst/>
          </a:prstGeom>
        </p:spPr>
      </p:pic>
      <p:sp>
        <p:nvSpPr>
          <p:cNvPr id="4" name="pole tekstowe 3"/>
          <p:cNvSpPr txBox="1"/>
          <p:nvPr/>
        </p:nvSpPr>
        <p:spPr>
          <a:xfrm>
            <a:off x="3203848" y="2641476"/>
            <a:ext cx="540060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6" algn="just"/>
            <a:r>
              <a:rPr lang="pl-PL" sz="1400" b="1" dirty="0" smtClean="0">
                <a:latin typeface="Aller" panose="02000503030000020004" pitchFamily="2" charset="-18"/>
              </a:rPr>
              <a:t>Zamiany w:</a:t>
            </a:r>
          </a:p>
          <a:p>
            <a:pPr marL="0" lvl="6" algn="just"/>
            <a:r>
              <a:rPr lang="pl-PL" sz="1400" b="1" dirty="0" smtClean="0">
                <a:latin typeface="Aller" panose="02000503030000020004" pitchFamily="2" charset="-18"/>
              </a:rPr>
              <a:t>§ </a:t>
            </a:r>
            <a:r>
              <a:rPr lang="pl-PL" sz="1400" b="1" dirty="0">
                <a:latin typeface="Aller" panose="02000503030000020004" pitchFamily="2" charset="-18"/>
              </a:rPr>
              <a:t>11</a:t>
            </a:r>
            <a:r>
              <a:rPr lang="pl-PL" sz="1400" b="1" dirty="0" smtClean="0">
                <a:latin typeface="Aller" panose="02000503030000020004" pitchFamily="2" charset="-18"/>
              </a:rPr>
              <a:t>. </a:t>
            </a:r>
            <a:r>
              <a:rPr lang="pl-PL" sz="1400" dirty="0">
                <a:latin typeface="Aller" panose="02000503030000020004" pitchFamily="2" charset="-18"/>
              </a:rPr>
              <a:t>Członkostwo zwyczajne ustaje na </a:t>
            </a:r>
            <a:r>
              <a:rPr lang="pl-PL" sz="1400" dirty="0" smtClean="0">
                <a:latin typeface="Aller" panose="02000503030000020004" pitchFamily="2" charset="-18"/>
              </a:rPr>
              <a:t>skutek: skreślenia </a:t>
            </a:r>
            <a:r>
              <a:rPr lang="pl-PL" sz="1400" dirty="0">
                <a:latin typeface="Aller" panose="02000503030000020004" pitchFamily="2" charset="-18"/>
              </a:rPr>
              <a:t>przez Zarząd, dokonanego w przypadku</a:t>
            </a:r>
            <a:r>
              <a:rPr lang="pl-PL" sz="1400" dirty="0" smtClean="0">
                <a:latin typeface="Aller" panose="02000503030000020004" pitchFamily="2" charset="-18"/>
              </a:rPr>
              <a:t>:  </a:t>
            </a:r>
          </a:p>
          <a:p>
            <a:pPr marL="0" lvl="6" algn="just"/>
            <a:r>
              <a:rPr lang="pl-PL" sz="1400" strike="sngStrike" dirty="0" smtClean="0">
                <a:latin typeface="Aller" panose="02000503030000020004" pitchFamily="2" charset="-18"/>
              </a:rPr>
              <a:t>c)zalegania </a:t>
            </a:r>
            <a:r>
              <a:rPr lang="pl-PL" sz="1400" strike="sngStrike" dirty="0">
                <a:latin typeface="Aller" panose="02000503030000020004" pitchFamily="2" charset="-18"/>
              </a:rPr>
              <a:t>z zapłatą składek członkowskich przez okres 6 miesięcy,</a:t>
            </a:r>
            <a:endParaRPr lang="pl-PL" sz="1400" dirty="0">
              <a:latin typeface="Aller" panose="02000503030000020004" pitchFamily="2" charset="-18"/>
            </a:endParaRPr>
          </a:p>
          <a:p>
            <a:pPr lvl="0" algn="just"/>
            <a:r>
              <a:rPr lang="pl-PL" sz="1400" b="1" dirty="0">
                <a:latin typeface="Aller" panose="02000503030000020004" pitchFamily="2" charset="-18"/>
              </a:rPr>
              <a:t>c. zalegania z zapłatą składek członkowskich</a:t>
            </a:r>
            <a:r>
              <a:rPr lang="pl-PL" sz="1400" b="1" dirty="0" smtClean="0">
                <a:latin typeface="Aller" panose="02000503030000020004" pitchFamily="2" charset="-18"/>
              </a:rPr>
              <a:t>,</a:t>
            </a:r>
          </a:p>
          <a:p>
            <a:pPr marL="0" lvl="1" algn="just"/>
            <a:r>
              <a:rPr lang="pl-PL" sz="1400" b="1" dirty="0">
                <a:latin typeface="Aller" panose="02000503030000020004" pitchFamily="2" charset="-18"/>
              </a:rPr>
              <a:t>§ 18</a:t>
            </a:r>
            <a:r>
              <a:rPr lang="pl-PL" sz="1400" b="1" dirty="0" smtClean="0">
                <a:latin typeface="Aller" panose="02000503030000020004" pitchFamily="2" charset="-18"/>
              </a:rPr>
              <a:t>. </a:t>
            </a:r>
            <a:r>
              <a:rPr lang="pl-PL" sz="1400" dirty="0">
                <a:latin typeface="Aller" panose="02000503030000020004" pitchFamily="2" charset="-18"/>
              </a:rPr>
              <a:t>Walne Zebranie Członków zwołuje Zarząd, co najmniej jeden raz na dwanaście miesięcy lub na pisemny wniosek Komisji Rewizyjnej, powiadamiając o jego terminie, miejscu obrad i propozycjach porządku obrad wszystkich członków Stowarzyszenia </a:t>
            </a:r>
            <a:r>
              <a:rPr lang="pl-PL" sz="1400" b="1" dirty="0" smtClean="0">
                <a:latin typeface="Aller" panose="02000503030000020004" pitchFamily="2" charset="-18"/>
              </a:rPr>
              <a:t>za </a:t>
            </a:r>
            <a:r>
              <a:rPr lang="pl-PL" sz="1400" b="1" dirty="0">
                <a:latin typeface="Aller" panose="02000503030000020004" pitchFamily="2" charset="-18"/>
              </a:rPr>
              <a:t>pomocą poczty elektronicznej na podany w oświadczeniu przez </a:t>
            </a:r>
            <a:r>
              <a:rPr lang="pl-PL" sz="1400" b="1" dirty="0" smtClean="0">
                <a:latin typeface="Aller" panose="02000503030000020004" pitchFamily="2" charset="-18"/>
              </a:rPr>
              <a:t>Członka </a:t>
            </a:r>
            <a:r>
              <a:rPr lang="pl-PL" sz="1400" b="1" dirty="0">
                <a:latin typeface="Aller" panose="02000503030000020004" pitchFamily="2" charset="-18"/>
              </a:rPr>
              <a:t/>
            </a:r>
            <a:br>
              <a:rPr lang="pl-PL" sz="1400" b="1" dirty="0">
                <a:latin typeface="Aller" panose="02000503030000020004" pitchFamily="2" charset="-18"/>
              </a:rPr>
            </a:br>
            <a:r>
              <a:rPr lang="pl-PL" sz="1400" b="1" dirty="0">
                <a:latin typeface="Aller" panose="02000503030000020004" pitchFamily="2" charset="-18"/>
              </a:rPr>
              <a:t>adres e-mail</a:t>
            </a:r>
            <a:r>
              <a:rPr lang="pl-PL" sz="1400" dirty="0">
                <a:latin typeface="Aller" panose="02000503030000020004" pitchFamily="2" charset="-18"/>
              </a:rPr>
              <a:t> lub listami poleconymi, co najmniej 14 dni przed terminem </a:t>
            </a:r>
            <a:r>
              <a:rPr lang="pl-PL" sz="1400" dirty="0" smtClean="0">
                <a:latin typeface="Aller" panose="02000503030000020004" pitchFamily="2" charset="-18"/>
              </a:rPr>
              <a:t>rozpoczęcia </a:t>
            </a:r>
            <a:r>
              <a:rPr lang="pl-PL" sz="1400" dirty="0">
                <a:latin typeface="Aller" panose="02000503030000020004" pitchFamily="2" charset="-18"/>
              </a:rPr>
              <a:t>obrad.</a:t>
            </a:r>
          </a:p>
          <a:p>
            <a:endParaRPr lang="pl-PL" dirty="0"/>
          </a:p>
          <a:p>
            <a:pPr lvl="0"/>
            <a:endParaRPr lang="pl-PL" dirty="0"/>
          </a:p>
          <a:p>
            <a:endParaRPr lang="pl-PL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673097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tile tx="0" ty="0" sx="100000" sy="100000" flip="none" algn="b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rostokąt 17"/>
          <p:cNvSpPr/>
          <p:nvPr/>
        </p:nvSpPr>
        <p:spPr>
          <a:xfrm>
            <a:off x="-36512" y="-1"/>
            <a:ext cx="9180512" cy="10922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60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4957"/>
            <a:ext cx="2072562" cy="481236"/>
          </a:xfrm>
          <a:prstGeom prst="rect">
            <a:avLst/>
          </a:prstGeom>
        </p:spPr>
      </p:pic>
      <p:sp>
        <p:nvSpPr>
          <p:cNvPr id="27" name="Prostokąt 26"/>
          <p:cNvSpPr/>
          <p:nvPr/>
        </p:nvSpPr>
        <p:spPr>
          <a:xfrm>
            <a:off x="0" y="2360935"/>
            <a:ext cx="9169921" cy="338430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</p:spPr>
        <p:txBody>
          <a:bodyPr wrap="square" rtlCol="0" anchor="ctr">
            <a:spAutoFit/>
          </a:bodyPr>
          <a:lstStyle/>
          <a:p>
            <a:pPr algn="ctr"/>
            <a:endParaRPr lang="pl-PL" sz="6000" b="1" i="1" dirty="0" err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ler Light" pitchFamily="2" charset="-18"/>
              <a:cs typeface="KodchiangUPC" pitchFamily="18" charset="-34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709489" y="645208"/>
            <a:ext cx="8460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b="1" dirty="0" smtClean="0">
                <a:solidFill>
                  <a:srgbClr val="FF0000"/>
                </a:solidFill>
                <a:latin typeface="Aller" panose="02000503030000020004" pitchFamily="2" charset="-18"/>
                <a:hlinkClick r:id="rId5" action="ppaction://hlinkfile"/>
              </a:rPr>
              <a:t>9. Informacja </a:t>
            </a:r>
            <a:r>
              <a:rPr lang="pl-PL" b="1" dirty="0">
                <a:solidFill>
                  <a:srgbClr val="FF0000"/>
                </a:solidFill>
                <a:latin typeface="Aller" panose="02000503030000020004" pitchFamily="2" charset="-18"/>
                <a:hlinkClick r:id="rId5" action="ppaction://hlinkfile"/>
              </a:rPr>
              <a:t>o zmianach w Regulaminie Rady i </a:t>
            </a:r>
            <a:r>
              <a:rPr lang="pl-PL" b="1" dirty="0" smtClean="0">
                <a:solidFill>
                  <a:srgbClr val="FF0000"/>
                </a:solidFill>
                <a:latin typeface="Aller" panose="02000503030000020004" pitchFamily="2" charset="-18"/>
                <a:hlinkClick r:id="rId5" action="ppaction://hlinkfile"/>
              </a:rPr>
              <a:t>Lokalnych </a:t>
            </a:r>
            <a:r>
              <a:rPr lang="pl-PL" b="1" dirty="0">
                <a:solidFill>
                  <a:srgbClr val="FF0000"/>
                </a:solidFill>
                <a:latin typeface="Aller" panose="02000503030000020004" pitchFamily="2" charset="-18"/>
                <a:hlinkClick r:id="rId5" action="ppaction://hlinkfile"/>
              </a:rPr>
              <a:t>Kryteriach </a:t>
            </a:r>
            <a:r>
              <a:rPr lang="pl-PL" b="1" dirty="0" smtClean="0">
                <a:solidFill>
                  <a:srgbClr val="FF0000"/>
                </a:solidFill>
                <a:latin typeface="Aller" panose="02000503030000020004" pitchFamily="2" charset="-18"/>
                <a:hlinkClick r:id="rId5" action="ppaction://hlinkfile"/>
              </a:rPr>
              <a:t>Wyboru</a:t>
            </a:r>
            <a:endParaRPr lang="pl-PL" b="1" dirty="0">
              <a:solidFill>
                <a:srgbClr val="FF0000"/>
              </a:solidFill>
              <a:latin typeface="Aller" panose="02000503030000020004" pitchFamily="2" charset="-18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04" y="1183776"/>
            <a:ext cx="3044676" cy="4306743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79023682"/>
              </p:ext>
            </p:extLst>
          </p:nvPr>
        </p:nvGraphicFramePr>
        <p:xfrm>
          <a:off x="4788024" y="2483427"/>
          <a:ext cx="3816424" cy="31393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0458209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tile tx="0" ty="0" sx="100000" sy="100000" flip="none" algn="b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rostokąt 17"/>
          <p:cNvSpPr/>
          <p:nvPr/>
        </p:nvSpPr>
        <p:spPr>
          <a:xfrm>
            <a:off x="-36512" y="-1"/>
            <a:ext cx="9180512" cy="10922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60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4957"/>
            <a:ext cx="2072562" cy="481236"/>
          </a:xfrm>
          <a:prstGeom prst="rect">
            <a:avLst/>
          </a:prstGeom>
        </p:spPr>
      </p:pic>
      <p:sp>
        <p:nvSpPr>
          <p:cNvPr id="27" name="Prostokąt 26"/>
          <p:cNvSpPr/>
          <p:nvPr/>
        </p:nvSpPr>
        <p:spPr>
          <a:xfrm>
            <a:off x="0" y="2360935"/>
            <a:ext cx="9169921" cy="338430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</p:spPr>
        <p:txBody>
          <a:bodyPr wrap="square" rtlCol="0" anchor="ctr">
            <a:spAutoFit/>
          </a:bodyPr>
          <a:lstStyle/>
          <a:p>
            <a:pPr algn="ctr"/>
            <a:endParaRPr lang="pl-PL" sz="6000" b="1" i="1" dirty="0" err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ler Light" pitchFamily="2" charset="-18"/>
              <a:cs typeface="KodchiangUPC" pitchFamily="18" charset="-34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709489" y="645208"/>
            <a:ext cx="8460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b="1" dirty="0" smtClean="0">
                <a:solidFill>
                  <a:srgbClr val="FF0000"/>
                </a:solidFill>
                <a:latin typeface="Aller" panose="02000503030000020004" pitchFamily="2" charset="-18"/>
              </a:rPr>
              <a:t>10</a:t>
            </a:r>
            <a:r>
              <a:rPr lang="pl-PL" b="1" dirty="0">
                <a:solidFill>
                  <a:srgbClr val="FF0000"/>
                </a:solidFill>
                <a:latin typeface="Aller" panose="02000503030000020004" pitchFamily="2" charset="-18"/>
              </a:rPr>
              <a:t>.	Informacja o zmianach w Lokalnej Strategii Rozwoju</a:t>
            </a:r>
          </a:p>
        </p:txBody>
      </p:sp>
      <p:graphicFrame>
        <p:nvGraphicFramePr>
          <p:cNvPr id="5" name="Diagram 4"/>
          <p:cNvGraphicFramePr/>
          <p:nvPr/>
        </p:nvGraphicFramePr>
        <p:xfrm>
          <a:off x="4644008" y="2857500"/>
          <a:ext cx="4320479" cy="2664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54" t="26506" r="25689" b="16666"/>
          <a:stretch/>
        </p:blipFill>
        <p:spPr bwMode="auto">
          <a:xfrm>
            <a:off x="702332" y="1633364"/>
            <a:ext cx="3018621" cy="389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4078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tile tx="0" ty="0" sx="100000" sy="100000" flip="none" algn="b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rostokąt 17"/>
          <p:cNvSpPr/>
          <p:nvPr/>
        </p:nvSpPr>
        <p:spPr>
          <a:xfrm>
            <a:off x="-36512" y="-1"/>
            <a:ext cx="9180512" cy="10922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60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4957"/>
            <a:ext cx="2072562" cy="481236"/>
          </a:xfrm>
          <a:prstGeom prst="rect">
            <a:avLst/>
          </a:prstGeom>
        </p:spPr>
      </p:pic>
      <p:graphicFrame>
        <p:nvGraphicFramePr>
          <p:cNvPr id="25" name="Wykres 24"/>
          <p:cNvGraphicFramePr/>
          <p:nvPr>
            <p:extLst>
              <p:ext uri="{D42A27DB-BD31-4B8C-83A1-F6EECF244321}">
                <p14:modId xmlns:p14="http://schemas.microsoft.com/office/powerpoint/2010/main" val="3590793184"/>
              </p:ext>
            </p:extLst>
          </p:nvPr>
        </p:nvGraphicFramePr>
        <p:xfrm>
          <a:off x="1516335" y="1201316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7" name="Prostokąt 26"/>
          <p:cNvSpPr/>
          <p:nvPr/>
        </p:nvSpPr>
        <p:spPr>
          <a:xfrm>
            <a:off x="-25921" y="2353443"/>
            <a:ext cx="9169921" cy="338430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</p:spPr>
        <p:txBody>
          <a:bodyPr wrap="square" rtlCol="0" anchor="ctr">
            <a:spAutoFit/>
          </a:bodyPr>
          <a:lstStyle/>
          <a:p>
            <a:pPr algn="ctr"/>
            <a:endParaRPr lang="pl-PL" sz="6000" b="1" i="1" dirty="0" err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ler Light" pitchFamily="2" charset="-18"/>
              <a:cs typeface="KodchiangUPC" pitchFamily="18" charset="-34"/>
            </a:endParaRPr>
          </a:p>
        </p:txBody>
      </p:sp>
      <p:sp>
        <p:nvSpPr>
          <p:cNvPr id="28" name="pole tekstowe 27"/>
          <p:cNvSpPr txBox="1"/>
          <p:nvPr/>
        </p:nvSpPr>
        <p:spPr>
          <a:xfrm>
            <a:off x="391883" y="2418512"/>
            <a:ext cx="82809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 smtClean="0">
              <a:latin typeface="Aller" panose="02000503030000020004" pitchFamily="2" charset="-18"/>
            </a:endParaRPr>
          </a:p>
          <a:p>
            <a:pPr lvl="1" indent="-457200">
              <a:buBlip>
                <a:blip r:embed="rId6"/>
              </a:buBlip>
            </a:pPr>
            <a:r>
              <a:rPr lang="pl-PL" dirty="0" smtClean="0">
                <a:latin typeface="Aller" panose="02000503030000020004" pitchFamily="2" charset="-18"/>
                <a:hlinkClick r:id="rId7" action="ppaction://hlinkfile"/>
              </a:rPr>
              <a:t>Podjęcie </a:t>
            </a:r>
            <a:r>
              <a:rPr lang="pl-PL" dirty="0">
                <a:latin typeface="Aller" panose="02000503030000020004" pitchFamily="2" charset="-18"/>
                <a:hlinkClick r:id="rId7" action="ppaction://hlinkfile"/>
              </a:rPr>
              <a:t>uchwał w sprawie przywrócenia na listę członków zwyczajnych.</a:t>
            </a:r>
            <a:endParaRPr lang="pl-PL" dirty="0">
              <a:latin typeface="Aller" panose="02000503030000020004" pitchFamily="2" charset="-18"/>
            </a:endParaRPr>
          </a:p>
          <a:p>
            <a:pPr lvl="1" indent="-457200">
              <a:buBlip>
                <a:blip r:embed="rId6"/>
              </a:buBlip>
            </a:pPr>
            <a:r>
              <a:rPr lang="pl-PL" dirty="0" smtClean="0">
                <a:latin typeface="Aller" panose="02000503030000020004" pitchFamily="2" charset="-18"/>
                <a:hlinkClick r:id="rId8" action="ppaction://hlinkfile"/>
              </a:rPr>
              <a:t>Podjęcie </a:t>
            </a:r>
            <a:r>
              <a:rPr lang="pl-PL" dirty="0">
                <a:latin typeface="Aller" panose="02000503030000020004" pitchFamily="2" charset="-18"/>
                <a:hlinkClick r:id="rId8" action="ppaction://hlinkfile"/>
              </a:rPr>
              <a:t>uchwały w sprawie zmian w Statucie.</a:t>
            </a:r>
            <a:endParaRPr lang="pl-PL" dirty="0">
              <a:latin typeface="Aller" panose="02000503030000020004" pitchFamily="2" charset="-18"/>
            </a:endParaRPr>
          </a:p>
          <a:p>
            <a:pPr lvl="1" indent="-457200">
              <a:buBlip>
                <a:blip r:embed="rId6"/>
              </a:buBlip>
            </a:pPr>
            <a:r>
              <a:rPr lang="pl-PL" dirty="0" smtClean="0">
                <a:latin typeface="Aller" panose="02000503030000020004" pitchFamily="2" charset="-18"/>
                <a:hlinkClick r:id="rId9" action="ppaction://hlinkfile"/>
              </a:rPr>
              <a:t>Podjęcie </a:t>
            </a:r>
            <a:r>
              <a:rPr lang="pl-PL" dirty="0">
                <a:latin typeface="Aller" panose="02000503030000020004" pitchFamily="2" charset="-18"/>
                <a:hlinkClick r:id="rId9" action="ppaction://hlinkfile"/>
              </a:rPr>
              <a:t>uchwały w sprawie zmian w Regulaminie Rady.</a:t>
            </a:r>
            <a:endParaRPr lang="pl-PL" dirty="0">
              <a:latin typeface="Aller" panose="02000503030000020004" pitchFamily="2" charset="-18"/>
            </a:endParaRPr>
          </a:p>
          <a:p>
            <a:pPr lvl="1" indent="-457200">
              <a:buBlip>
                <a:blip r:embed="rId6"/>
              </a:buBlip>
            </a:pPr>
            <a:r>
              <a:rPr lang="pl-PL" dirty="0" smtClean="0">
                <a:latin typeface="Aller" panose="02000503030000020004" pitchFamily="2" charset="-18"/>
                <a:hlinkClick r:id="rId10" action="ppaction://hlinkfile"/>
              </a:rPr>
              <a:t>Podjęcie </a:t>
            </a:r>
            <a:r>
              <a:rPr lang="pl-PL" dirty="0">
                <a:latin typeface="Aller" panose="02000503030000020004" pitchFamily="2" charset="-18"/>
                <a:hlinkClick r:id="rId10" action="ppaction://hlinkfile"/>
              </a:rPr>
              <a:t>uchwały w sprawie zmian w Lokalnej Strategii Rozwoju</a:t>
            </a:r>
            <a:r>
              <a:rPr lang="pl-PL" dirty="0" smtClean="0">
                <a:latin typeface="Aller" panose="02000503030000020004" pitchFamily="2" charset="-18"/>
                <a:hlinkClick r:id="rId10" action="ppaction://hlinkfile"/>
              </a:rPr>
              <a:t>.</a:t>
            </a:r>
            <a:endParaRPr lang="pl-PL" dirty="0">
              <a:latin typeface="Aller" panose="02000503030000020004" pitchFamily="2" charset="-18"/>
            </a:endParaRPr>
          </a:p>
          <a:p>
            <a:pPr lvl="1" indent="-457200">
              <a:buBlip>
                <a:blip r:embed="rId6"/>
              </a:buBlip>
            </a:pPr>
            <a:r>
              <a:rPr lang="pl-PL" dirty="0" smtClean="0">
                <a:latin typeface="Aller" panose="02000503030000020004" pitchFamily="2" charset="-18"/>
                <a:hlinkClick r:id="rId11" action="ppaction://hlinkfile"/>
              </a:rPr>
              <a:t>Podjęcie </a:t>
            </a:r>
            <a:r>
              <a:rPr lang="pl-PL" dirty="0">
                <a:latin typeface="Aller" panose="02000503030000020004" pitchFamily="2" charset="-18"/>
                <a:hlinkClick r:id="rId11" action="ppaction://hlinkfile"/>
              </a:rPr>
              <a:t>uchwały w sprawie zmian osobowych w </a:t>
            </a:r>
            <a:r>
              <a:rPr lang="pl-PL" dirty="0" smtClean="0">
                <a:latin typeface="Aller" panose="02000503030000020004" pitchFamily="2" charset="-18"/>
                <a:hlinkClick r:id="rId11" action="ppaction://hlinkfile"/>
              </a:rPr>
              <a:t>Radzie</a:t>
            </a:r>
            <a:r>
              <a:rPr lang="pl-PL" dirty="0" smtClean="0">
                <a:latin typeface="Aller" panose="02000503030000020004" pitchFamily="2" charset="-18"/>
              </a:rPr>
              <a:t>.</a:t>
            </a:r>
            <a:endParaRPr lang="pl-PL" dirty="0">
              <a:latin typeface="Aller" panose="02000503030000020004" pitchFamily="2" charset="-18"/>
            </a:endParaRPr>
          </a:p>
          <a:p>
            <a:endParaRPr lang="pl-PL" dirty="0" smtClean="0">
              <a:latin typeface="Aller" panose="02000503030000020004" pitchFamily="2" charset="-18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2558137" y="526438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solidFill>
                  <a:srgbClr val="FF0000"/>
                </a:solidFill>
                <a:latin typeface="Aller" pitchFamily="2" charset="-18"/>
              </a:rPr>
              <a:t>Podjęcie uchwał  w sprawie:</a:t>
            </a:r>
            <a:endParaRPr lang="pl-PL" sz="1600" dirty="0" smtClean="0">
              <a:solidFill>
                <a:srgbClr val="FF0000"/>
              </a:solidFill>
              <a:latin typeface="Aller Light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11099979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tile tx="0" ty="0" sx="100000" sy="100000" flip="none" algn="b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rostokąt 17"/>
          <p:cNvSpPr/>
          <p:nvPr/>
        </p:nvSpPr>
        <p:spPr>
          <a:xfrm>
            <a:off x="-36512" y="0"/>
            <a:ext cx="9180512" cy="84127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4957"/>
            <a:ext cx="2072562" cy="481236"/>
          </a:xfrm>
          <a:prstGeom prst="rect">
            <a:avLst/>
          </a:prstGeom>
        </p:spPr>
      </p:pic>
      <p:graphicFrame>
        <p:nvGraphicFramePr>
          <p:cNvPr id="25" name="Wykres 24"/>
          <p:cNvGraphicFramePr/>
          <p:nvPr>
            <p:extLst>
              <p:ext uri="{D42A27DB-BD31-4B8C-83A1-F6EECF244321}">
                <p14:modId xmlns:p14="http://schemas.microsoft.com/office/powerpoint/2010/main" val="3966974475"/>
              </p:ext>
            </p:extLst>
          </p:nvPr>
        </p:nvGraphicFramePr>
        <p:xfrm>
          <a:off x="1524000" y="8255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7" name="Prostokąt 26"/>
          <p:cNvSpPr/>
          <p:nvPr/>
        </p:nvSpPr>
        <p:spPr>
          <a:xfrm>
            <a:off x="-25921" y="1489279"/>
            <a:ext cx="9180512" cy="424847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</p:spPr>
        <p:txBody>
          <a:bodyPr wrap="square" rtlCol="0" anchor="ctr">
            <a:spAutoFit/>
          </a:bodyPr>
          <a:lstStyle/>
          <a:p>
            <a:pPr algn="ctr"/>
            <a:endParaRPr lang="pl-PL" sz="6000" b="1" i="1" dirty="0" err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ler Light" pitchFamily="2" charset="-18"/>
              <a:cs typeface="KodchiangUPC" pitchFamily="18" charset="-34"/>
            </a:endParaRPr>
          </a:p>
        </p:txBody>
      </p:sp>
      <p:sp>
        <p:nvSpPr>
          <p:cNvPr id="28" name="pole tekstowe 27"/>
          <p:cNvSpPr txBox="1"/>
          <p:nvPr/>
        </p:nvSpPr>
        <p:spPr>
          <a:xfrm>
            <a:off x="393592" y="1592836"/>
            <a:ext cx="828092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b="1" dirty="0" smtClean="0">
                <a:solidFill>
                  <a:srgbClr val="C00000"/>
                </a:solidFill>
                <a:latin typeface="Aller" pitchFamily="2" charset="-18"/>
              </a:rPr>
              <a:t>Dyskusja </a:t>
            </a:r>
            <a:r>
              <a:rPr lang="pl-PL" sz="4800" b="1" dirty="0" smtClean="0">
                <a:latin typeface="Aller" pitchFamily="2" charset="-18"/>
              </a:rPr>
              <a:t> </a:t>
            </a:r>
          </a:p>
          <a:p>
            <a:r>
              <a:rPr lang="pl-PL" sz="4800" b="1" dirty="0" smtClean="0">
                <a:latin typeface="Aller" pitchFamily="2" charset="-18"/>
              </a:rPr>
              <a:t>i Wolne wnioski</a:t>
            </a:r>
          </a:p>
          <a:p>
            <a:endParaRPr lang="pl-PL" sz="2800" dirty="0" smtClean="0">
              <a:latin typeface="Aller Light" pitchFamily="2" charset="-18"/>
            </a:endParaRPr>
          </a:p>
          <a:p>
            <a:endParaRPr lang="pl-PL" sz="2800" dirty="0" smtClean="0">
              <a:latin typeface="Aller Light" pitchFamily="2" charset="-18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849387"/>
            <a:ext cx="3384377" cy="3384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08707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lumMod val="85000"/>
          </a:schemeClr>
        </a:solidFill>
      </a:spPr>
      <a:bodyPr wrap="square">
        <a:spAutoFit/>
      </a:bodyPr>
      <a:lstStyle>
        <a:defPPr algn="ctr">
          <a:defRPr sz="6000" b="1" i="1" dirty="0" err="1" smtClean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ller Light" pitchFamily="2" charset="-18"/>
            <a:cs typeface="KodchiangUPC" pitchFamily="18" charset="-34"/>
          </a:defRPr>
        </a:defPPr>
      </a:lstStyle>
    </a:spDef>
  </a:objectDefaults>
  <a:extraClrSchemeLst/>
</a:theme>
</file>

<file path=ppt/theme/themeOverride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2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3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5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1014</TotalTime>
  <Words>1668</Words>
  <Application>Microsoft Office PowerPoint</Application>
  <PresentationFormat>Pokaz na ekranie (16:10)</PresentationFormat>
  <Paragraphs>304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Adam</dc:creator>
  <cp:lastModifiedBy>LGR Zalew Szczeciński</cp:lastModifiedBy>
  <cp:revision>61</cp:revision>
  <dcterms:created xsi:type="dcterms:W3CDTF">2011-06-20T06:59:42Z</dcterms:created>
  <dcterms:modified xsi:type="dcterms:W3CDTF">2017-11-15T11:42:40Z</dcterms:modified>
</cp:coreProperties>
</file>